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0"/>
  </p:notesMasterIdLst>
  <p:sldIdLst>
    <p:sldId id="256" r:id="rId2"/>
    <p:sldId id="281" r:id="rId3"/>
    <p:sldId id="301" r:id="rId4"/>
    <p:sldId id="320" r:id="rId5"/>
    <p:sldId id="302" r:id="rId6"/>
    <p:sldId id="311" r:id="rId7"/>
    <p:sldId id="312" r:id="rId8"/>
    <p:sldId id="313" r:id="rId9"/>
    <p:sldId id="314" r:id="rId10"/>
    <p:sldId id="315" r:id="rId11"/>
    <p:sldId id="316" r:id="rId12"/>
    <p:sldId id="323" r:id="rId13"/>
    <p:sldId id="303" r:id="rId14"/>
    <p:sldId id="305" r:id="rId15"/>
    <p:sldId id="306" r:id="rId16"/>
    <p:sldId id="317" r:id="rId17"/>
    <p:sldId id="322" r:id="rId18"/>
    <p:sldId id="318" r:id="rId19"/>
    <p:sldId id="307" r:id="rId20"/>
    <p:sldId id="324" r:id="rId21"/>
    <p:sldId id="285" r:id="rId22"/>
    <p:sldId id="319" r:id="rId23"/>
    <p:sldId id="309" r:id="rId24"/>
    <p:sldId id="321" r:id="rId25"/>
    <p:sldId id="310" r:id="rId26"/>
    <p:sldId id="304" r:id="rId27"/>
    <p:sldId id="272" r:id="rId28"/>
    <p:sldId id="289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8F8"/>
    <a:srgbClr val="FFFF00"/>
    <a:srgbClr val="008000"/>
    <a:srgbClr val="0033CC"/>
    <a:srgbClr val="FF9900"/>
    <a:srgbClr val="009900"/>
    <a:srgbClr val="66FF66"/>
    <a:srgbClr val="FFFFE9"/>
    <a:srgbClr val="FFFA00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18" autoAdjust="0"/>
    <p:restoredTop sz="94660"/>
  </p:normalViewPr>
  <p:slideViewPr>
    <p:cSldViewPr>
      <p:cViewPr varScale="1">
        <p:scale>
          <a:sx n="78" d="100"/>
          <a:sy n="78" d="100"/>
        </p:scale>
        <p:origin x="-11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-1794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C3EA9F-16C8-4E26-A9BF-868C8C4F745D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E56B6-57E6-4F9A-A5FC-DF8B6084F5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484188" y="1065213"/>
            <a:ext cx="8158162" cy="1689100"/>
          </a:xfrm>
          <a:prstGeom prst="rect">
            <a:avLst/>
          </a:prstGeom>
          <a:solidFill>
            <a:srgbClr val="777777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kumimoji="1" lang="en-US" b="0">
              <a:solidFill>
                <a:schemeClr val="tx1"/>
              </a:solidFill>
            </a:endParaRPr>
          </a:p>
        </p:txBody>
      </p:sp>
      <p:sp>
        <p:nvSpPr>
          <p:cNvPr id="4099" name="AutoShape 3"/>
          <p:cNvSpPr>
            <a:spLocks noChangeArrowheads="1"/>
          </p:cNvSpPr>
          <p:nvPr/>
        </p:nvSpPr>
        <p:spPr bwMode="ltGray">
          <a:xfrm>
            <a:off x="228600" y="2722563"/>
            <a:ext cx="8686800" cy="77787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kumimoji="1" lang="en-US" b="0">
              <a:solidFill>
                <a:schemeClr val="tx1"/>
              </a:solidFill>
            </a:endParaRPr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ltGray">
          <a:xfrm>
            <a:off x="228600" y="998538"/>
            <a:ext cx="8686800" cy="77787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kumimoji="1" lang="en-US" b="0">
              <a:solidFill>
                <a:schemeClr val="tx1"/>
              </a:solidFill>
            </a:endParaRPr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ltGray">
          <a:xfrm>
            <a:off x="8623300" y="762000"/>
            <a:ext cx="77788" cy="2235200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kumimoji="1" lang="en-US" b="0">
              <a:solidFill>
                <a:schemeClr val="tx1"/>
              </a:solidFill>
            </a:endParaRPr>
          </a:p>
        </p:txBody>
      </p:sp>
      <p:sp>
        <p:nvSpPr>
          <p:cNvPr id="4102" name="AutoShape 6"/>
          <p:cNvSpPr>
            <a:spLocks noChangeArrowheads="1"/>
          </p:cNvSpPr>
          <p:nvPr/>
        </p:nvSpPr>
        <p:spPr bwMode="ltGray">
          <a:xfrm>
            <a:off x="434975" y="768350"/>
            <a:ext cx="77788" cy="2235200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kumimoji="1" lang="en-US" b="0">
              <a:solidFill>
                <a:schemeClr val="tx1"/>
              </a:solidFill>
            </a:endParaRPr>
          </a:p>
        </p:txBody>
      </p:sp>
      <p:sp>
        <p:nvSpPr>
          <p:cNvPr id="4103" name="AutoShape 7"/>
          <p:cNvSpPr>
            <a:spLocks noChangeArrowheads="1"/>
          </p:cNvSpPr>
          <p:nvPr/>
        </p:nvSpPr>
        <p:spPr bwMode="ltGray">
          <a:xfrm>
            <a:off x="2830513" y="5535613"/>
            <a:ext cx="3481387" cy="77787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kumimoji="1" lang="en-US" b="0">
              <a:solidFill>
                <a:schemeClr val="tx1"/>
              </a:solidFill>
            </a:endParaRPr>
          </a:p>
        </p:txBody>
      </p:sp>
      <p:sp>
        <p:nvSpPr>
          <p:cNvPr id="4104" name="Rectangle 8" descr="Large confetti"/>
          <p:cNvSpPr>
            <a:spLocks noChangeArrowheads="1"/>
          </p:cNvSpPr>
          <p:nvPr/>
        </p:nvSpPr>
        <p:spPr bwMode="ltGray">
          <a:xfrm>
            <a:off x="4095750" y="5486400"/>
            <a:ext cx="949325" cy="176213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kumimoji="1" lang="en-US" b="0">
              <a:solidFill>
                <a:schemeClr val="tx1"/>
              </a:solidFill>
            </a:endParaRPr>
          </a:p>
        </p:txBody>
      </p:sp>
      <p:sp>
        <p:nvSpPr>
          <p:cNvPr id="4105" name="Rectangle 9" descr="Large confetti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371600"/>
          </a:xfrm>
          <a:pattFill prst="lgConfetti">
            <a:fgClr>
              <a:schemeClr val="accent2"/>
            </a:fgClr>
            <a:bgClr>
              <a:schemeClr val="folHlink"/>
            </a:bgClr>
          </a:pattFill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46500"/>
            <a:ext cx="6400800" cy="1752600"/>
          </a:xfrm>
        </p:spPr>
        <p:txBody>
          <a:bodyPr/>
          <a:lstStyle>
            <a:lvl1pPr marL="0" indent="0" algn="ctr">
              <a:spcBef>
                <a:spcPts val="0"/>
              </a:spcBef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7-11, 2011</a:t>
            </a:r>
            <a:endParaRPr lang="en-US" dirty="0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September 21-22, 2010 OSG Storage Forum ‹#›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533400" y="6477000"/>
            <a:ext cx="7391400" cy="246221"/>
            <a:chOff x="533400" y="6477000"/>
            <a:chExt cx="7391400" cy="246221"/>
          </a:xfrm>
        </p:grpSpPr>
        <p:sp>
          <p:nvSpPr>
            <p:cNvPr id="11" name="TextBox 10"/>
            <p:cNvSpPr txBox="1"/>
            <p:nvPr userDrawn="1"/>
          </p:nvSpPr>
          <p:spPr>
            <a:xfrm>
              <a:off x="533400" y="6477000"/>
              <a:ext cx="17526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September</a:t>
              </a:r>
              <a:r>
                <a:rPr lang="en-US" sz="1000" baseline="0" dirty="0" smtClean="0"/>
                <a:t> 12-13</a:t>
              </a:r>
              <a:r>
                <a:rPr lang="en-US" sz="1000" dirty="0" smtClean="0"/>
                <a:t>, 2011</a:t>
              </a:r>
              <a:endParaRPr lang="en-US" sz="1000" dirty="0"/>
            </a:p>
          </p:txBody>
        </p:sp>
        <p:sp>
          <p:nvSpPr>
            <p:cNvPr id="13" name="TextBox 12"/>
            <p:cNvSpPr txBox="1"/>
            <p:nvPr userDrawn="1"/>
          </p:nvSpPr>
          <p:spPr>
            <a:xfrm>
              <a:off x="7086600" y="6477000"/>
              <a:ext cx="8382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fld id="{73D6675D-022C-4886-AF2E-B21C52138989}" type="slidenum">
                <a:rPr lang="en-US" sz="1000" smtClean="0"/>
                <a:pPr algn="r"/>
                <a:t>‹#›</a:t>
              </a:fld>
              <a:endParaRPr lang="en-US" sz="1000" dirty="0"/>
            </a:p>
          </p:txBody>
        </p:sp>
      </p:grpSp>
      <p:sp>
        <p:nvSpPr>
          <p:cNvPr id="8" name="TextBox 7"/>
          <p:cNvSpPr txBox="1"/>
          <p:nvPr userDrawn="1"/>
        </p:nvSpPr>
        <p:spPr>
          <a:xfrm>
            <a:off x="3505200" y="6477000"/>
            <a:ext cx="1447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aseline="0" dirty="0" smtClean="0"/>
              <a:t>ATLAS Tier 3 Meeting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533400" y="6477000"/>
            <a:ext cx="7391400" cy="246221"/>
            <a:chOff x="533400" y="6477000"/>
            <a:chExt cx="7391400" cy="246221"/>
          </a:xfrm>
        </p:grpSpPr>
        <p:sp>
          <p:nvSpPr>
            <p:cNvPr id="7" name="TextBox 6"/>
            <p:cNvSpPr txBox="1"/>
            <p:nvPr userDrawn="1"/>
          </p:nvSpPr>
          <p:spPr>
            <a:xfrm>
              <a:off x="533400" y="6477000"/>
              <a:ext cx="17526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March 7-11, 2011</a:t>
              </a:r>
              <a:endParaRPr lang="en-US" sz="1000" dirty="0"/>
            </a:p>
          </p:txBody>
        </p:sp>
        <p:sp>
          <p:nvSpPr>
            <p:cNvPr id="8" name="TextBox 7"/>
            <p:cNvSpPr txBox="1"/>
            <p:nvPr userDrawn="1"/>
          </p:nvSpPr>
          <p:spPr>
            <a:xfrm>
              <a:off x="3505200" y="6477000"/>
              <a:ext cx="14478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OSG All</a:t>
              </a:r>
              <a:r>
                <a:rPr lang="en-US" sz="1000" baseline="0" dirty="0" smtClean="0"/>
                <a:t> Hands Meeting</a:t>
              </a:r>
              <a:endParaRPr lang="en-US" sz="1000" dirty="0"/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7086600" y="6477000"/>
              <a:ext cx="8382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fld id="{73D6675D-022C-4886-AF2E-B21C52138989}" type="slidenum">
                <a:rPr lang="en-US" sz="1000" smtClean="0"/>
                <a:pPr algn="r"/>
                <a:t>‹#›</a:t>
              </a:fld>
              <a:endParaRPr lang="en-US" sz="1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 cstate="print">
            <a:alphaModFix amt="65000"/>
            <a:lum/>
          </a:blip>
          <a:srcRect/>
          <a:tile tx="0" ty="0" sx="35000" sy="35000" flip="xy" algn="ctr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 descr="Large confetti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284163"/>
            <a:ext cx="76469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52600"/>
            <a:ext cx="7772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4770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September 21-22, 2010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770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September 21-22, 2010 OSG Storage Forum ‹#›</a:t>
            </a:r>
            <a:endParaRPr lang="en-US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1512888"/>
            <a:ext cx="8458200" cy="8731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kumimoji="1" lang="en-US" b="0">
              <a:solidFill>
                <a:schemeClr val="tx1"/>
              </a:solidFill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7924800" y="6324600"/>
            <a:ext cx="1219200" cy="762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kumimoji="1" lang="en-US" b="0">
              <a:solidFill>
                <a:schemeClr val="tx1"/>
              </a:solidFill>
            </a:endParaRPr>
          </a:p>
        </p:txBody>
      </p:sp>
      <p:sp>
        <p:nvSpPr>
          <p:cNvPr id="10" name="Rectangle 13" descr="Large confetti"/>
          <p:cNvSpPr>
            <a:spLocks noChangeArrowheads="1"/>
          </p:cNvSpPr>
          <p:nvPr/>
        </p:nvSpPr>
        <p:spPr bwMode="ltGray">
          <a:xfrm>
            <a:off x="603504" y="152400"/>
            <a:ext cx="152400" cy="1645920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imes New Roman" pitchFamily="18" charset="0"/>
            </a:endParaRPr>
          </a:p>
        </p:txBody>
      </p:sp>
      <p:pic>
        <p:nvPicPr>
          <p:cNvPr id="11" name="Picture 11" descr="slac-logo-23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24800" y="6391275"/>
            <a:ext cx="12192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>
          <a:xfrm>
            <a:off x="7162800" y="6477000"/>
            <a:ext cx="8382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79C8D-CD85-45F2-9265-67F289693F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85000"/>
        <a:buBlip>
          <a:blip r:embed="rId7"/>
        </a:buBlip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n"/>
        <a:defRPr sz="2800"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70000"/>
        <a:buFont typeface="Wingdings" pitchFamily="2" charset="2"/>
        <a:buChar char="n"/>
        <a:defRPr sz="2400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SzPct val="70000"/>
        <a:buFont typeface="Wingdings" pitchFamily="2" charset="2"/>
        <a:buChar char="n"/>
        <a:defRPr sz="2000"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xrootd Roadmap</a:t>
            </a:r>
            <a:endParaRPr lang="en-US" sz="7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US" dirty="0" smtClean="0"/>
              <a:t>Atlas Tier 3 Meeting</a:t>
            </a:r>
          </a:p>
          <a:p>
            <a:r>
              <a:rPr lang="en-US" sz="2400" dirty="0" smtClean="0"/>
              <a:t>University of Chicago</a:t>
            </a:r>
          </a:p>
          <a:p>
            <a:r>
              <a:rPr lang="en-US" sz="2400" dirty="0" smtClean="0"/>
              <a:t>September 12-13, 2011</a:t>
            </a:r>
          </a:p>
          <a:p>
            <a:r>
              <a:rPr lang="en-US" sz="1800" dirty="0" smtClean="0"/>
              <a:t>Andrew Hanushevsky, SLAC</a:t>
            </a:r>
          </a:p>
          <a:p>
            <a:endParaRPr lang="en-US" sz="1800" dirty="0" smtClean="0"/>
          </a:p>
          <a:p>
            <a:r>
              <a:rPr lang="en-US" sz="1800" dirty="0" smtClean="0"/>
              <a:t>http://xrootd.org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Security Part 6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686800" cy="43434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 smtClean="0"/>
              <a:t>Simplifying the side-effects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Normally, this requires everyone to have a cert!</a:t>
            </a:r>
          </a:p>
          <a:p>
            <a:pPr lvl="2">
              <a:spcBef>
                <a:spcPts val="600"/>
              </a:spcBef>
            </a:pPr>
            <a:r>
              <a:rPr lang="en-US" dirty="0" smtClean="0"/>
              <a:t>This is very intrusive for most T3 sites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We can restrict this to </a:t>
            </a:r>
            <a:r>
              <a:rPr lang="en-US" i="1" dirty="0" smtClean="0"/>
              <a:t>only</a:t>
            </a:r>
            <a:r>
              <a:rPr lang="en-US" dirty="0" smtClean="0"/>
              <a:t> the proxy server</a:t>
            </a:r>
          </a:p>
          <a:p>
            <a:pPr lvl="2">
              <a:spcBef>
                <a:spcPts val="600"/>
              </a:spcBef>
            </a:pPr>
            <a:r>
              <a:rPr lang="en-US" dirty="0" smtClean="0"/>
              <a:t>This means you need to run a proxy server</a:t>
            </a:r>
          </a:p>
          <a:p>
            <a:pPr lvl="3">
              <a:spcBef>
                <a:spcPts val="600"/>
              </a:spcBef>
            </a:pPr>
            <a:r>
              <a:rPr lang="en-US" dirty="0" smtClean="0"/>
              <a:t>Many if not most sites will need to run one due to firewalls</a:t>
            </a:r>
          </a:p>
          <a:p>
            <a:pPr lvl="2">
              <a:spcBef>
                <a:spcPts val="600"/>
              </a:spcBef>
            </a:pPr>
            <a:r>
              <a:rPr lang="en-US" dirty="0" smtClean="0"/>
              <a:t>Only outside clients will need to have a valid cert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It is possible to do this without a proxy</a:t>
            </a:r>
          </a:p>
          <a:p>
            <a:pPr lvl="2">
              <a:spcBef>
                <a:spcPts val="600"/>
              </a:spcBef>
            </a:pPr>
            <a:r>
              <a:rPr lang="en-US" dirty="0" smtClean="0"/>
              <a:t>The configuration becomes a bit more complicated</a:t>
            </a:r>
          </a:p>
          <a:p>
            <a:pPr lvl="1">
              <a:spcBef>
                <a:spcPts val="600"/>
              </a:spcBef>
              <a:buNone/>
            </a:pPr>
            <a:endParaRPr lang="en-US" dirty="0" smtClean="0"/>
          </a:p>
          <a:p>
            <a:pPr lvl="1">
              <a:spcBef>
                <a:spcPts val="600"/>
              </a:spcBef>
              <a:buNone/>
            </a:pPr>
            <a:endParaRPr lang="en-US" dirty="0" smtClean="0"/>
          </a:p>
          <a:p>
            <a:pPr lvl="1">
              <a:spcBef>
                <a:spcPts val="600"/>
              </a:spcBef>
              <a:buNone/>
            </a:pPr>
            <a:endParaRPr lang="en-US" dirty="0" smtClean="0"/>
          </a:p>
          <a:p>
            <a:pPr lvl="1">
              <a:spcBef>
                <a:spcPts val="600"/>
              </a:spcBef>
            </a:pPr>
            <a:endParaRPr lang="en-US" dirty="0" smtClean="0"/>
          </a:p>
          <a:p>
            <a:pPr lvl="1">
              <a:spcBef>
                <a:spcPts val="600"/>
              </a:spcBef>
            </a:pPr>
            <a:endParaRPr lang="en-US" dirty="0" smtClean="0"/>
          </a:p>
          <a:p>
            <a:pPr lvl="1">
              <a:spcBef>
                <a:spcPts val="600"/>
              </a:spcBef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Certificate Issues!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686800" cy="43434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 err="1" smtClean="0"/>
              <a:t>Voms</a:t>
            </a:r>
            <a:r>
              <a:rPr lang="en-US" dirty="0" smtClean="0"/>
              <a:t> </a:t>
            </a:r>
            <a:r>
              <a:rPr lang="en-US" dirty="0" err="1" smtClean="0"/>
              <a:t>certs</a:t>
            </a:r>
            <a:r>
              <a:rPr lang="en-US" dirty="0" smtClean="0"/>
              <a:t> only issued to individuals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This makes site and host </a:t>
            </a:r>
            <a:r>
              <a:rPr lang="en-US" dirty="0" err="1" smtClean="0"/>
              <a:t>certs</a:t>
            </a:r>
            <a:r>
              <a:rPr lang="en-US" dirty="0" smtClean="0"/>
              <a:t> problematic</a:t>
            </a:r>
          </a:p>
          <a:p>
            <a:pPr lvl="2">
              <a:spcBef>
                <a:spcPts val="600"/>
              </a:spcBef>
            </a:pPr>
            <a:r>
              <a:rPr lang="en-US" dirty="0" smtClean="0"/>
              <a:t>We really have no real solution to this now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Virtual solution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Get user cert that corresponds to </a:t>
            </a:r>
            <a:r>
              <a:rPr lang="en-US" dirty="0" err="1" smtClean="0"/>
              <a:t>xrootd</a:t>
            </a:r>
            <a:r>
              <a:rPr lang="en-US" dirty="0" smtClean="0"/>
              <a:t> user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Have that cert validated by </a:t>
            </a:r>
            <a:r>
              <a:rPr lang="en-US" dirty="0" err="1" smtClean="0"/>
              <a:t>voms</a:t>
            </a:r>
            <a:endParaRPr lang="en-US" dirty="0" smtClean="0"/>
          </a:p>
          <a:p>
            <a:pPr lvl="1">
              <a:spcBef>
                <a:spcPts val="600"/>
              </a:spcBef>
            </a:pPr>
            <a:r>
              <a:rPr lang="en-US" dirty="0" smtClean="0"/>
              <a:t>Use it as site service certificate</a:t>
            </a:r>
          </a:p>
          <a:p>
            <a:pPr lvl="2">
              <a:spcBef>
                <a:spcPts val="600"/>
              </a:spcBef>
            </a:pPr>
            <a:r>
              <a:rPr lang="en-US" dirty="0" smtClean="0"/>
              <a:t>For host identify &amp; individual host access</a:t>
            </a:r>
          </a:p>
          <a:p>
            <a:pPr lvl="3">
              <a:spcBef>
                <a:spcPts val="600"/>
              </a:spcBef>
            </a:pPr>
            <a:r>
              <a:rPr lang="en-US" dirty="0" smtClean="0"/>
              <a:t>We don’t really know if this will work, SIGH</a:t>
            </a:r>
          </a:p>
          <a:p>
            <a:pPr lvl="1">
              <a:spcBef>
                <a:spcPts val="600"/>
              </a:spcBef>
              <a:buNone/>
            </a:pPr>
            <a:endParaRPr lang="en-US" dirty="0" smtClean="0"/>
          </a:p>
          <a:p>
            <a:pPr lvl="1">
              <a:spcBef>
                <a:spcPts val="600"/>
              </a:spcBef>
              <a:buNone/>
            </a:pPr>
            <a:endParaRPr lang="en-US" dirty="0" smtClean="0"/>
          </a:p>
          <a:p>
            <a:pPr lvl="1">
              <a:spcBef>
                <a:spcPts val="600"/>
              </a:spcBef>
            </a:pPr>
            <a:endParaRPr lang="en-US" dirty="0" smtClean="0"/>
          </a:p>
          <a:p>
            <a:pPr lvl="1">
              <a:spcBef>
                <a:spcPts val="600"/>
              </a:spcBef>
            </a:pPr>
            <a:endParaRPr lang="en-US" dirty="0" smtClean="0"/>
          </a:p>
          <a:p>
            <a:pPr lvl="1">
              <a:spcBef>
                <a:spcPts val="600"/>
              </a:spcBef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Security Status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686800" cy="43434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 smtClean="0"/>
              <a:t>We have a working </a:t>
            </a:r>
            <a:r>
              <a:rPr lang="en-US" dirty="0" err="1" smtClean="0"/>
              <a:t>autz</a:t>
            </a:r>
            <a:r>
              <a:rPr lang="en-US" dirty="0" smtClean="0"/>
              <a:t> mapping function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Based on s/w from </a:t>
            </a:r>
            <a:r>
              <a:rPr lang="en-US" dirty="0" err="1" smtClean="0"/>
              <a:t>Matevz</a:t>
            </a:r>
            <a:r>
              <a:rPr lang="en-US" dirty="0" smtClean="0"/>
              <a:t> </a:t>
            </a:r>
            <a:r>
              <a:rPr lang="en-US" dirty="0" err="1" smtClean="0"/>
              <a:t>Tadel</a:t>
            </a:r>
            <a:r>
              <a:rPr lang="en-US" dirty="0" smtClean="0"/>
              <a:t> &amp; Brian </a:t>
            </a:r>
            <a:r>
              <a:rPr lang="en-US" dirty="0" err="1" smtClean="0"/>
              <a:t>Bockelman</a:t>
            </a:r>
            <a:endParaRPr lang="en-US" dirty="0" smtClean="0"/>
          </a:p>
          <a:p>
            <a:pPr lvl="2">
              <a:spcBef>
                <a:spcPts val="600"/>
              </a:spcBef>
            </a:pPr>
            <a:r>
              <a:rPr lang="en-US" dirty="0" smtClean="0"/>
              <a:t>Needs some clean-up and better packaging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Distribution needs to be decided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Likely via OSG just like </a:t>
            </a:r>
            <a:r>
              <a:rPr lang="en-US" dirty="0" err="1" smtClean="0"/>
              <a:t>gridftp</a:t>
            </a:r>
            <a:r>
              <a:rPr lang="en-US" dirty="0" smtClean="0"/>
              <a:t> add-ons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Certificate plan needs to be put into place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How to obtain one &amp; creating </a:t>
            </a:r>
            <a:r>
              <a:rPr lang="en-US" dirty="0" err="1" smtClean="0"/>
              <a:t>voms</a:t>
            </a:r>
            <a:r>
              <a:rPr lang="en-US" dirty="0" smtClean="0"/>
              <a:t> proxy certificates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Where to place all of these</a:t>
            </a:r>
          </a:p>
          <a:p>
            <a:pPr lvl="2">
              <a:spcBef>
                <a:spcPts val="600"/>
              </a:spcBef>
            </a:pPr>
            <a:r>
              <a:rPr lang="en-US" dirty="0" smtClean="0"/>
              <a:t>Will likely need additional </a:t>
            </a:r>
            <a:r>
              <a:rPr lang="en-US" dirty="0" err="1" smtClean="0"/>
              <a:t>sec.protocol</a:t>
            </a:r>
            <a:r>
              <a:rPr lang="en-US" dirty="0" smtClean="0"/>
              <a:t> options</a:t>
            </a:r>
          </a:p>
          <a:p>
            <a:pPr lvl="1">
              <a:spcBef>
                <a:spcPts val="600"/>
              </a:spcBef>
              <a:buNone/>
            </a:pPr>
            <a:endParaRPr lang="en-US" dirty="0" smtClean="0"/>
          </a:p>
          <a:p>
            <a:pPr lvl="1">
              <a:spcBef>
                <a:spcPts val="600"/>
              </a:spcBef>
              <a:buNone/>
            </a:pPr>
            <a:endParaRPr lang="en-US" dirty="0" smtClean="0"/>
          </a:p>
          <a:p>
            <a:pPr lvl="1">
              <a:spcBef>
                <a:spcPts val="600"/>
              </a:spcBef>
              <a:buNone/>
            </a:pPr>
            <a:endParaRPr lang="en-US" dirty="0" smtClean="0"/>
          </a:p>
          <a:p>
            <a:pPr lvl="1">
              <a:spcBef>
                <a:spcPts val="600"/>
              </a:spcBef>
            </a:pPr>
            <a:endParaRPr lang="en-US" dirty="0" smtClean="0"/>
          </a:p>
          <a:p>
            <a:pPr lvl="1">
              <a:spcBef>
                <a:spcPts val="600"/>
              </a:spcBef>
            </a:pPr>
            <a:endParaRPr lang="en-US" dirty="0" smtClean="0"/>
          </a:p>
          <a:p>
            <a:pPr lvl="1">
              <a:spcBef>
                <a:spcPts val="600"/>
              </a:spcBef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Build using </a:t>
            </a:r>
            <a:r>
              <a:rPr lang="en-US" sz="6000" dirty="0" err="1" smtClean="0"/>
              <a:t>cmake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686800" cy="43434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 smtClean="0"/>
              <a:t>Currently, we support two source build methods</a:t>
            </a:r>
          </a:p>
          <a:p>
            <a:pPr lvl="1">
              <a:spcBef>
                <a:spcPts val="600"/>
              </a:spcBef>
            </a:pPr>
            <a:r>
              <a:rPr lang="en-US" dirty="0" err="1" smtClean="0"/>
              <a:t>autotools</a:t>
            </a:r>
            <a:r>
              <a:rPr lang="en-US" dirty="0" smtClean="0"/>
              <a:t> &amp; </a:t>
            </a:r>
            <a:r>
              <a:rPr lang="en-US" dirty="0" err="1" smtClean="0"/>
              <a:t>configure.classic</a:t>
            </a:r>
            <a:endParaRPr lang="en-US" dirty="0" smtClean="0"/>
          </a:p>
          <a:p>
            <a:pPr>
              <a:spcBef>
                <a:spcPts val="600"/>
              </a:spcBef>
            </a:pPr>
            <a:r>
              <a:rPr lang="en-US" dirty="0" smtClean="0"/>
              <a:t>The 3.1 release will use </a:t>
            </a:r>
            <a:r>
              <a:rPr lang="en-US" dirty="0" err="1" smtClean="0"/>
              <a:t>cmake</a:t>
            </a:r>
            <a:endParaRPr lang="en-US" dirty="0" smtClean="0"/>
          </a:p>
          <a:p>
            <a:pPr lvl="1">
              <a:spcBef>
                <a:spcPts val="600"/>
              </a:spcBef>
            </a:pPr>
            <a:r>
              <a:rPr lang="en-US" dirty="0" smtClean="0"/>
              <a:t>This will displace </a:t>
            </a:r>
            <a:r>
              <a:rPr lang="en-US" dirty="0" err="1" smtClean="0"/>
              <a:t>autotools</a:t>
            </a:r>
            <a:endParaRPr lang="en-US" dirty="0" smtClean="0"/>
          </a:p>
          <a:p>
            <a:pPr lvl="1">
              <a:spcBef>
                <a:spcPts val="600"/>
              </a:spcBef>
            </a:pPr>
            <a:r>
              <a:rPr lang="en-US" dirty="0" smtClean="0"/>
              <a:t>Support for </a:t>
            </a:r>
            <a:r>
              <a:rPr lang="en-US" dirty="0" err="1" smtClean="0"/>
              <a:t>configure.classic</a:t>
            </a:r>
            <a:r>
              <a:rPr lang="en-US" dirty="0" smtClean="0"/>
              <a:t> yet unclear</a:t>
            </a:r>
          </a:p>
          <a:p>
            <a:pPr lvl="2">
              <a:spcBef>
                <a:spcPts val="600"/>
              </a:spcBef>
            </a:pPr>
            <a:r>
              <a:rPr lang="en-US" dirty="0" smtClean="0"/>
              <a:t>The root team wants it maintained for </a:t>
            </a:r>
            <a:r>
              <a:rPr lang="en-US" dirty="0" err="1" smtClean="0"/>
              <a:t>MacOS</a:t>
            </a:r>
            <a:endParaRPr lang="en-US" dirty="0" smtClean="0"/>
          </a:p>
          <a:p>
            <a:pPr lvl="3">
              <a:spcBef>
                <a:spcPts val="600"/>
              </a:spcBef>
            </a:pPr>
            <a:r>
              <a:rPr lang="en-US" dirty="0" smtClean="0"/>
              <a:t>We are in negotiations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This means you will need to install </a:t>
            </a:r>
            <a:r>
              <a:rPr lang="en-US" dirty="0" err="1" smtClean="0"/>
              <a:t>cmake</a:t>
            </a:r>
            <a:endParaRPr lang="en-US" dirty="0" smtClean="0"/>
          </a:p>
          <a:p>
            <a:pPr lvl="1">
              <a:spcBef>
                <a:spcPts val="600"/>
              </a:spcBef>
            </a:pPr>
            <a:r>
              <a:rPr lang="en-US" dirty="0" smtClean="0"/>
              <a:t>Only if you want to build from the source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EPEL Guidelines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686800" cy="43434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 smtClean="0"/>
              <a:t>New guidelines prohibit installing ‘.a’ files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Most ‘.a’ files will be replaced by ‘.so’ files</a:t>
            </a:r>
            <a:endParaRPr lang="en-US" dirty="0"/>
          </a:p>
          <a:p>
            <a:pPr lvl="2">
              <a:spcBef>
                <a:spcPts val="600"/>
              </a:spcBef>
            </a:pPr>
            <a:r>
              <a:rPr lang="en-US" dirty="0" smtClean="0"/>
              <a:t>We are trying to consolidate libraries</a:t>
            </a:r>
          </a:p>
          <a:p>
            <a:pPr lvl="2">
              <a:spcBef>
                <a:spcPts val="600"/>
              </a:spcBef>
            </a:pPr>
            <a:r>
              <a:rPr lang="en-US" dirty="0" smtClean="0"/>
              <a:t>This will limit the number of installed shared libraries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Impact is minimal except for plug-in writers</a:t>
            </a:r>
          </a:p>
          <a:p>
            <a:pPr lvl="2">
              <a:spcBef>
                <a:spcPts val="600"/>
              </a:spcBef>
            </a:pPr>
            <a:r>
              <a:rPr lang="en-US" dirty="0" smtClean="0"/>
              <a:t>Will likely need to change your link step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This will occur when we switch to </a:t>
            </a:r>
            <a:r>
              <a:rPr lang="en-US" dirty="0" err="1" smtClean="0"/>
              <a:t>cmake</a:t>
            </a:r>
            <a:endParaRPr lang="en-US" dirty="0" smtClean="0"/>
          </a:p>
          <a:p>
            <a:pPr lvl="1">
              <a:spcBef>
                <a:spcPts val="600"/>
              </a:spcBef>
            </a:pPr>
            <a:r>
              <a:rPr lang="en-US" dirty="0" smtClean="0"/>
              <a:t>Planned for 3.1 release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Integrated Checksums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686800" cy="43434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 smtClean="0"/>
              <a:t>Currently, checksum calculated outboard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Program is specified via configuration file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The xrdadler32 command also checksums</a:t>
            </a:r>
          </a:p>
          <a:p>
            <a:pPr lvl="2">
              <a:spcBef>
                <a:spcPts val="600"/>
              </a:spcBef>
            </a:pPr>
            <a:r>
              <a:rPr lang="en-US" dirty="0" smtClean="0"/>
              <a:t>Records checksum in extended attributes for future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New xrootd will do inboard </a:t>
            </a:r>
            <a:r>
              <a:rPr lang="en-US" dirty="0" err="1" smtClean="0"/>
              <a:t>checksumming</a:t>
            </a:r>
            <a:endParaRPr lang="en-US" dirty="0" smtClean="0"/>
          </a:p>
          <a:p>
            <a:pPr lvl="1">
              <a:spcBef>
                <a:spcPts val="600"/>
              </a:spcBef>
            </a:pPr>
            <a:r>
              <a:rPr lang="en-US" dirty="0" smtClean="0"/>
              <a:t>Will record checksum in extended attributes</a:t>
            </a:r>
          </a:p>
          <a:p>
            <a:pPr lvl="2">
              <a:spcBef>
                <a:spcPts val="600"/>
              </a:spcBef>
            </a:pPr>
            <a:r>
              <a:rPr lang="en-US" dirty="0" smtClean="0"/>
              <a:t>Many configuration options available</a:t>
            </a:r>
          </a:p>
          <a:p>
            <a:pPr lvl="2">
              <a:spcBef>
                <a:spcPts val="600"/>
              </a:spcBef>
            </a:pPr>
            <a:r>
              <a:rPr lang="en-US" dirty="0" smtClean="0"/>
              <a:t>Should speed up SRM queries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Planned for 3.1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Extended Monitoring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686800" cy="43434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 smtClean="0"/>
              <a:t>Redirect information will be provided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Selectable via configuration option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Will provide information on who went where</a:t>
            </a:r>
          </a:p>
          <a:p>
            <a:pPr lvl="2">
              <a:spcBef>
                <a:spcPts val="600"/>
              </a:spcBef>
            </a:pPr>
            <a:r>
              <a:rPr lang="en-US" dirty="0" smtClean="0"/>
              <a:t>Currently, only available via debug log output (</a:t>
            </a:r>
            <a:r>
              <a:rPr lang="en-US" dirty="0" err="1" smtClean="0"/>
              <a:t>yech</a:t>
            </a:r>
            <a:r>
              <a:rPr lang="en-US" dirty="0" smtClean="0"/>
              <a:t>)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Per client I/O monitoring will be flushable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Currently, I/O statistics flushed when buffer full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Will be able to specify a flush window</a:t>
            </a:r>
          </a:p>
          <a:p>
            <a:pPr lvl="2">
              <a:spcBef>
                <a:spcPts val="600"/>
              </a:spcBef>
            </a:pPr>
            <a:r>
              <a:rPr lang="en-US" dirty="0" smtClean="0"/>
              <a:t>Based on code provided by </a:t>
            </a:r>
            <a:r>
              <a:rPr lang="en-US" dirty="0" err="1" smtClean="0"/>
              <a:t>Matevz</a:t>
            </a:r>
            <a:r>
              <a:rPr lang="en-US" dirty="0" smtClean="0"/>
              <a:t> </a:t>
            </a:r>
            <a:r>
              <a:rPr lang="en-US" dirty="0" err="1" smtClean="0"/>
              <a:t>Tadel</a:t>
            </a:r>
            <a:r>
              <a:rPr lang="en-US" dirty="0" smtClean="0"/>
              <a:t>, CMS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Planned for 3.1 </a:t>
            </a:r>
            <a:r>
              <a:rPr lang="en-US" sz="2000" dirty="0" smtClean="0"/>
              <a:t>(redirect info likely in 3.1.x)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Alternate N2N Plug-in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686800" cy="43434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 smtClean="0"/>
              <a:t>Currently, name-to-name plug-in limited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It is not passed contextual information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Will be able to specify alternate plug-in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Alternate will get contextual information</a:t>
            </a:r>
          </a:p>
          <a:p>
            <a:pPr lvl="2">
              <a:spcBef>
                <a:spcPts val="600"/>
              </a:spcBef>
            </a:pPr>
            <a:r>
              <a:rPr lang="en-US" dirty="0" smtClean="0"/>
              <a:t>I.E. url </a:t>
            </a:r>
            <a:r>
              <a:rPr lang="en-US" dirty="0" err="1" smtClean="0"/>
              <a:t>cgi</a:t>
            </a:r>
            <a:r>
              <a:rPr lang="en-US" dirty="0" smtClean="0"/>
              <a:t> information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This makes it binary compatible with past plug-ins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Planned for 3.1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Things in the near future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Extended POSC</a:t>
            </a:r>
          </a:p>
          <a:p>
            <a:r>
              <a:rPr lang="en-US" dirty="0" smtClean="0"/>
              <a:t>New </a:t>
            </a:r>
            <a:r>
              <a:rPr lang="en-US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xrootd</a:t>
            </a:r>
            <a:r>
              <a:rPr lang="en-US" dirty="0" smtClean="0">
                <a:solidFill>
                  <a:schemeClr val="accent5">
                    <a:lumMod val="10000"/>
                  </a:schemeClr>
                </a:solidFill>
              </a:rPr>
              <a:t> </a:t>
            </a:r>
            <a:r>
              <a:rPr lang="en-US" dirty="0" smtClean="0"/>
              <a:t>client</a:t>
            </a:r>
          </a:p>
          <a:p>
            <a:r>
              <a:rPr lang="en-US" dirty="0" smtClean="0"/>
              <a:t>Specialized meta-manager</a:t>
            </a:r>
          </a:p>
          <a:p>
            <a:r>
              <a:rPr lang="en-US" dirty="0" smtClean="0"/>
              <a:t>Integrated alerts</a:t>
            </a:r>
          </a:p>
          <a:p>
            <a:r>
              <a:rPr lang="en-US" dirty="0" smtClean="0"/>
              <a:t>New </a:t>
            </a:r>
            <a:r>
              <a:rPr lang="en-US" dirty="0" err="1" smtClean="0"/>
              <a:t>async</a:t>
            </a:r>
            <a:r>
              <a:rPr lang="en-US" dirty="0" smtClean="0"/>
              <a:t> I/O model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Extended POSC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686800" cy="43434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 smtClean="0"/>
              <a:t>Currently, adding “?</a:t>
            </a:r>
            <a:r>
              <a:rPr lang="en-US" dirty="0" err="1" smtClean="0"/>
              <a:t>ofs.posc</a:t>
            </a:r>
            <a:r>
              <a:rPr lang="en-US" dirty="0" smtClean="0"/>
              <a:t>=1” enables POSC</a:t>
            </a:r>
            <a:endParaRPr lang="en-US" dirty="0" smtClean="0"/>
          </a:p>
          <a:p>
            <a:pPr lvl="1">
              <a:spcBef>
                <a:spcPts val="600"/>
              </a:spcBef>
            </a:pPr>
            <a:r>
              <a:rPr lang="en-US" dirty="0" smtClean="0"/>
              <a:t>Persist On Successful Close</a:t>
            </a:r>
            <a:endParaRPr lang="en-US" dirty="0" smtClean="0"/>
          </a:p>
          <a:p>
            <a:pPr>
              <a:spcBef>
                <a:spcPts val="600"/>
              </a:spcBef>
            </a:pPr>
            <a:r>
              <a:rPr lang="en-US" dirty="0" smtClean="0"/>
              <a:t>This can be extended to support checksums</a:t>
            </a:r>
            <a:endParaRPr lang="en-US" dirty="0" smtClean="0"/>
          </a:p>
          <a:p>
            <a:pPr lvl="1">
              <a:spcBef>
                <a:spcPts val="600"/>
              </a:spcBef>
            </a:pPr>
            <a:r>
              <a:rPr lang="en-US" dirty="0" smtClean="0"/>
              <a:t>E.G. “?</a:t>
            </a:r>
            <a:r>
              <a:rPr lang="en-US" dirty="0" err="1" smtClean="0"/>
              <a:t>ofs.posc</a:t>
            </a:r>
            <a:r>
              <a:rPr lang="en-US" dirty="0" smtClean="0"/>
              <a:t>=%adler32:</a:t>
            </a:r>
            <a:r>
              <a:rPr lang="en-US" i="1" dirty="0" smtClean="0"/>
              <a:t>csval</a:t>
            </a:r>
            <a:r>
              <a:rPr lang="en-US" dirty="0" smtClean="0"/>
              <a:t>”</a:t>
            </a:r>
            <a:endParaRPr lang="en-US" dirty="0" smtClean="0"/>
          </a:p>
          <a:p>
            <a:pPr>
              <a:spcBef>
                <a:spcPts val="600"/>
              </a:spcBef>
            </a:pPr>
            <a:r>
              <a:rPr lang="en-US" dirty="0" smtClean="0"/>
              <a:t>File persists on successful close AND</a:t>
            </a:r>
          </a:p>
          <a:p>
            <a:pPr>
              <a:spcBef>
                <a:spcPts val="600"/>
              </a:spcBef>
              <a:buNone/>
            </a:pPr>
            <a:r>
              <a:rPr lang="en-US" dirty="0" smtClean="0"/>
              <a:t>	</a:t>
            </a:r>
            <a:r>
              <a:rPr lang="en-US" dirty="0" smtClean="0"/>
              <a:t>Supplied checksum matches</a:t>
            </a:r>
            <a:endParaRPr lang="en-US" dirty="0" smtClean="0"/>
          </a:p>
          <a:p>
            <a:pPr lvl="1">
              <a:spcBef>
                <a:spcPts val="600"/>
              </a:spcBef>
            </a:pPr>
            <a:r>
              <a:rPr lang="en-US" dirty="0" smtClean="0"/>
              <a:t>Privilege &amp; error ending states not yet defined</a:t>
            </a:r>
            <a:endParaRPr lang="en-US" dirty="0" smtClean="0"/>
          </a:p>
          <a:p>
            <a:pPr>
              <a:spcBef>
                <a:spcPts val="600"/>
              </a:spcBef>
            </a:pPr>
            <a:r>
              <a:rPr lang="en-US" dirty="0" smtClean="0"/>
              <a:t>Planned for </a:t>
            </a:r>
            <a:r>
              <a:rPr lang="en-US" dirty="0" smtClean="0"/>
              <a:t>1Q12</a:t>
            </a:r>
            <a:endParaRPr lang="en-US" dirty="0" smtClean="0">
              <a:solidFill>
                <a:schemeClr val="accent5">
                  <a:lumMod val="10000"/>
                </a:schemeClr>
              </a:solidFill>
            </a:endParaRPr>
          </a:p>
          <a:p>
            <a:pPr lvl="1">
              <a:spcBef>
                <a:spcPts val="600"/>
              </a:spcBef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Outline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458200" cy="43434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/>
              <a:t>Recent additions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FS-Independent Extended Attribute Framework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Shared-Everything File System Support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Meta-Manager throttling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On the horizon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Near future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Way out there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Conclusion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Acknowledgements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New Client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686800" cy="43434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 smtClean="0"/>
              <a:t>Current client uses basic thread model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Limits scaling and is resource intensive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New client will use robust thread model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Scalable and fully asynchronous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Will be the platform for future features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E.G. plug-in caches, local redirects, etc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Planned for 1Q12</a:t>
            </a:r>
          </a:p>
          <a:p>
            <a:pPr lvl="1">
              <a:spcBef>
                <a:spcPts val="600"/>
              </a:spcBef>
            </a:pPr>
            <a:r>
              <a:rPr lang="en-US" dirty="0" smtClean="0">
                <a:solidFill>
                  <a:schemeClr val="accent5">
                    <a:lumMod val="10000"/>
                  </a:schemeClr>
                </a:solidFill>
              </a:rPr>
              <a:t>This will likely be an alpha release</a:t>
            </a:r>
          </a:p>
          <a:p>
            <a:pPr lvl="1">
              <a:spcBef>
                <a:spcPts val="600"/>
              </a:spcBef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Specialized Meta-Manager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534400" cy="4343400"/>
          </a:xfrm>
        </p:spPr>
        <p:txBody>
          <a:bodyPr/>
          <a:lstStyle/>
          <a:p>
            <a:r>
              <a:rPr lang="en-US" dirty="0" smtClean="0"/>
              <a:t>Current MM is a regular manager with mm role</a:t>
            </a:r>
          </a:p>
          <a:p>
            <a:pPr lvl="1"/>
            <a:r>
              <a:rPr lang="en-US" dirty="0" smtClean="0"/>
              <a:t>This limits what the meta-manager can do</a:t>
            </a:r>
          </a:p>
          <a:p>
            <a:pPr lvl="2"/>
            <a:r>
              <a:rPr lang="en-US" dirty="0" smtClean="0"/>
              <a:t>Extending it unduly impacts the manager’s code</a:t>
            </a:r>
          </a:p>
          <a:p>
            <a:r>
              <a:rPr lang="en-US" dirty="0" smtClean="0"/>
              <a:t>The specialized MM is a separate daemon</a:t>
            </a:r>
          </a:p>
          <a:p>
            <a:pPr lvl="1"/>
            <a:r>
              <a:rPr lang="en-US" dirty="0" smtClean="0"/>
              <a:t>Will allow many more subscribers</a:t>
            </a:r>
          </a:p>
          <a:p>
            <a:pPr lvl="1"/>
            <a:r>
              <a:rPr lang="en-US" dirty="0" smtClean="0"/>
              <a:t>Can better optimize handling federated managers</a:t>
            </a:r>
          </a:p>
          <a:p>
            <a:r>
              <a:rPr lang="en-US" dirty="0" smtClean="0"/>
              <a:t>Planned 2Q12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Integrated Alerts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534400" cy="4343400"/>
          </a:xfrm>
        </p:spPr>
        <p:txBody>
          <a:bodyPr/>
          <a:lstStyle/>
          <a:p>
            <a:r>
              <a:rPr lang="en-US" dirty="0" smtClean="0"/>
              <a:t>Currently, alerts based on using monitoring</a:t>
            </a:r>
          </a:p>
          <a:p>
            <a:pPr lvl="1"/>
            <a:r>
              <a:rPr lang="en-US" dirty="0" smtClean="0"/>
              <a:t>Monitoring provides broad usage information</a:t>
            </a:r>
          </a:p>
          <a:p>
            <a:pPr lvl="2"/>
            <a:r>
              <a:rPr lang="en-US" dirty="0" smtClean="0"/>
              <a:t>Alerts are therefore macro-scale</a:t>
            </a:r>
          </a:p>
          <a:p>
            <a:r>
              <a:rPr lang="en-US" dirty="0" smtClean="0"/>
              <a:t>We want to send a separate alert stream</a:t>
            </a:r>
          </a:p>
          <a:p>
            <a:pPr lvl="1"/>
            <a:r>
              <a:rPr lang="en-US" dirty="0" smtClean="0"/>
              <a:t>Based on unusual internal events</a:t>
            </a:r>
          </a:p>
          <a:p>
            <a:pPr lvl="2"/>
            <a:r>
              <a:rPr lang="en-US" dirty="0" smtClean="0"/>
              <a:t>E.G. unexpected latency, server recovery actions, etc</a:t>
            </a:r>
          </a:p>
          <a:p>
            <a:r>
              <a:rPr lang="en-US" dirty="0" smtClean="0"/>
              <a:t>Planned 3Q12</a:t>
            </a:r>
          </a:p>
          <a:p>
            <a:pPr lvl="1"/>
            <a:r>
              <a:rPr lang="en-US" dirty="0" smtClean="0"/>
              <a:t>Part of message and logging restructuring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New </a:t>
            </a:r>
            <a:r>
              <a:rPr lang="en-US" sz="6000" dirty="0" err="1" smtClean="0"/>
              <a:t>Async</a:t>
            </a:r>
            <a:r>
              <a:rPr lang="en-US" sz="6000" dirty="0" smtClean="0"/>
              <a:t> I/O Model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686800" cy="43434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 smtClean="0"/>
              <a:t>Currently </a:t>
            </a:r>
            <a:r>
              <a:rPr lang="en-US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xrootd</a:t>
            </a:r>
            <a:r>
              <a:rPr lang="en-US" dirty="0" smtClean="0">
                <a:solidFill>
                  <a:schemeClr val="accent5">
                    <a:lumMod val="10000"/>
                  </a:schemeClr>
                </a:solidFill>
              </a:rPr>
              <a:t> </a:t>
            </a:r>
            <a:r>
              <a:rPr lang="en-US" dirty="0" smtClean="0"/>
              <a:t>uses OS supplied </a:t>
            </a:r>
            <a:r>
              <a:rPr lang="en-US" dirty="0" err="1" smtClean="0"/>
              <a:t>async</a:t>
            </a:r>
            <a:r>
              <a:rPr lang="en-US" dirty="0" smtClean="0"/>
              <a:t> I/O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This is not particularly useful</a:t>
            </a:r>
          </a:p>
          <a:p>
            <a:pPr lvl="2">
              <a:spcBef>
                <a:spcPts val="600"/>
              </a:spcBef>
            </a:pPr>
            <a:r>
              <a:rPr lang="en-US" dirty="0" smtClean="0"/>
              <a:t>In Linux it is simulated as it was never kernel level</a:t>
            </a:r>
          </a:p>
          <a:p>
            <a:pPr lvl="2">
              <a:spcBef>
                <a:spcPts val="600"/>
              </a:spcBef>
            </a:pPr>
            <a:r>
              <a:rPr lang="en-US" dirty="0" smtClean="0"/>
              <a:t>In other OS’s it uses a lot of CPU resources</a:t>
            </a:r>
          </a:p>
          <a:p>
            <a:pPr lvl="3">
              <a:spcBef>
                <a:spcPts val="600"/>
              </a:spcBef>
            </a:pPr>
            <a:r>
              <a:rPr lang="en-US" dirty="0" smtClean="0"/>
              <a:t>In fact, </a:t>
            </a:r>
            <a:r>
              <a:rPr lang="en-US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xrootd</a:t>
            </a:r>
            <a:r>
              <a:rPr lang="en-US" dirty="0" smtClean="0">
                <a:solidFill>
                  <a:schemeClr val="accent5">
                    <a:lumMod val="10000"/>
                  </a:schemeClr>
                </a:solidFill>
              </a:rPr>
              <a:t> </a:t>
            </a:r>
            <a:r>
              <a:rPr lang="en-US" dirty="0" smtClean="0"/>
              <a:t>normally bypasses it for most requests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The next version will use a thread model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Based on looking ahead on the request stream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This should be more applicable to most requests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Planned 4Q12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Way Out There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458200" cy="4343400"/>
          </a:xfrm>
        </p:spPr>
        <p:txBody>
          <a:bodyPr/>
          <a:lstStyle/>
          <a:p>
            <a:r>
              <a:rPr lang="en-US" dirty="0" err="1" smtClean="0"/>
              <a:t>Xinetd</a:t>
            </a:r>
            <a:r>
              <a:rPr lang="en-US" dirty="0" smtClean="0"/>
              <a:t> proxy support</a:t>
            </a:r>
          </a:p>
          <a:p>
            <a:r>
              <a:rPr lang="en-US" dirty="0" smtClean="0"/>
              <a:t>IPV6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err="1" smtClean="0"/>
              <a:t>Xinetd</a:t>
            </a:r>
            <a:r>
              <a:rPr lang="en-US" sz="6000" dirty="0" smtClean="0"/>
              <a:t> Based Proxy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686800" cy="4343400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dirty="0" smtClean="0"/>
              <a:t>Currently, proxy support provided by </a:t>
            </a:r>
            <a:r>
              <a:rPr lang="en-US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xrootd</a:t>
            </a:r>
            <a:r>
              <a:rPr lang="en-US" dirty="0" smtClean="0">
                <a:solidFill>
                  <a:schemeClr val="accent5">
                    <a:lumMod val="10000"/>
                  </a:schemeClr>
                </a:solidFill>
              </a:rPr>
              <a:t> </a:t>
            </a:r>
            <a:endParaRPr lang="en-US" dirty="0" smtClean="0"/>
          </a:p>
          <a:p>
            <a:pPr>
              <a:spcBef>
                <a:spcPts val="300"/>
              </a:spcBef>
            </a:pPr>
            <a:r>
              <a:rPr lang="en-US" dirty="0" smtClean="0"/>
              <a:t>With some tinkering it’s possible to use </a:t>
            </a:r>
            <a:r>
              <a:rPr lang="en-US" dirty="0" err="1" smtClean="0"/>
              <a:t>xinetd</a:t>
            </a:r>
            <a:endParaRPr lang="en-US" dirty="0" smtClean="0"/>
          </a:p>
          <a:p>
            <a:pPr>
              <a:spcBef>
                <a:spcPts val="300"/>
              </a:spcBef>
            </a:pPr>
            <a:r>
              <a:rPr lang="en-US" dirty="0" smtClean="0"/>
              <a:t>We don’t know yet if this is useful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Internal security will apply to external clients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Also, seems limited to very small static clusters</a:t>
            </a:r>
          </a:p>
          <a:p>
            <a:pPr lvl="2">
              <a:spcBef>
                <a:spcPts val="300"/>
              </a:spcBef>
            </a:pPr>
            <a:r>
              <a:rPr lang="en-US" dirty="0" smtClean="0"/>
              <a:t>Requires re-</a:t>
            </a:r>
            <a:r>
              <a:rPr lang="en-US" dirty="0" err="1" smtClean="0"/>
              <a:t>config</a:t>
            </a:r>
            <a:r>
              <a:rPr lang="en-US" dirty="0" smtClean="0"/>
              <a:t> every time the cluster changes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But it may appeal to some sites</a:t>
            </a:r>
          </a:p>
          <a:p>
            <a:pPr>
              <a:spcBef>
                <a:spcPts val="300"/>
              </a:spcBef>
            </a:pPr>
            <a:r>
              <a:rPr lang="en-US" dirty="0" smtClean="0"/>
              <a:t>No implementation plan yet</a:t>
            </a:r>
          </a:p>
          <a:p>
            <a:pPr lvl="1">
              <a:spcBef>
                <a:spcPts val="300"/>
              </a:spcBef>
            </a:pPr>
            <a:r>
              <a:rPr lang="en-US" dirty="0" smtClean="0">
                <a:solidFill>
                  <a:schemeClr val="accent5">
                    <a:lumMod val="10000"/>
                  </a:schemeClr>
                </a:solidFill>
              </a:rPr>
              <a:t>Does anyone really want this?</a:t>
            </a:r>
          </a:p>
          <a:p>
            <a:pPr lvl="1">
              <a:spcBef>
                <a:spcPts val="600"/>
              </a:spcBef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IPV6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686800" cy="4343400"/>
          </a:xfrm>
        </p:spPr>
        <p:txBody>
          <a:bodyPr/>
          <a:lstStyle/>
          <a:p>
            <a:r>
              <a:rPr lang="en-US" dirty="0" smtClean="0"/>
              <a:t>Currently, all new code supports IPV6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But existing code needs to change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We are not sure how critical this really is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And it has side-effects</a:t>
            </a:r>
          </a:p>
          <a:p>
            <a:pPr lvl="2">
              <a:spcBef>
                <a:spcPts val="600"/>
              </a:spcBef>
            </a:pPr>
            <a:r>
              <a:rPr lang="en-US" dirty="0" smtClean="0"/>
              <a:t>E.G. all IP address in messages would change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No implementation plan yet</a:t>
            </a:r>
          </a:p>
          <a:p>
            <a:pPr lvl="1">
              <a:spcBef>
                <a:spcPts val="600"/>
              </a:spcBef>
            </a:pPr>
            <a:r>
              <a:rPr lang="en-US" dirty="0" smtClean="0">
                <a:solidFill>
                  <a:schemeClr val="accent5">
                    <a:lumMod val="10000"/>
                  </a:schemeClr>
                </a:solidFill>
              </a:rPr>
              <a:t>How critical is this in practice?</a:t>
            </a:r>
          </a:p>
          <a:p>
            <a:pPr lvl="1">
              <a:spcBef>
                <a:spcPts val="600"/>
              </a:spcBef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Conclusion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153400" cy="4343400"/>
          </a:xfrm>
        </p:spPr>
        <p:txBody>
          <a:bodyPr/>
          <a:lstStyle/>
          <a:p>
            <a:r>
              <a:rPr lang="en-US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xrootd</a:t>
            </a:r>
            <a:r>
              <a:rPr lang="en-US" dirty="0" smtClean="0">
                <a:solidFill>
                  <a:schemeClr val="accent5">
                    <a:lumMod val="10000"/>
                  </a:schemeClr>
                </a:solidFill>
              </a:rPr>
              <a:t> </a:t>
            </a:r>
            <a:r>
              <a:rPr lang="en-US" dirty="0" smtClean="0"/>
              <a:t>is under active development</a:t>
            </a:r>
          </a:p>
          <a:p>
            <a:pPr lvl="1"/>
            <a:r>
              <a:rPr lang="en-US" dirty="0" smtClean="0"/>
              <a:t>Always looking for new ideas</a:t>
            </a:r>
          </a:p>
          <a:p>
            <a:pPr lvl="2"/>
            <a:r>
              <a:rPr lang="en-US" dirty="0" smtClean="0"/>
              <a:t>Feel free to suggest them</a:t>
            </a:r>
          </a:p>
          <a:p>
            <a:pPr lvl="1"/>
            <a:r>
              <a:rPr lang="en-US" dirty="0" smtClean="0"/>
              <a:t>Be a contributor</a:t>
            </a:r>
          </a:p>
          <a:p>
            <a:pPr lvl="2"/>
            <a:r>
              <a:rPr lang="en-US" dirty="0" smtClean="0"/>
              <a:t>You too can contribute to the code base</a:t>
            </a:r>
          </a:p>
          <a:p>
            <a:pPr lvl="1"/>
            <a:r>
              <a:rPr lang="en-US" dirty="0" smtClean="0"/>
              <a:t>Consider joining the </a:t>
            </a:r>
            <a:r>
              <a:rPr lang="en-US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xrootd</a:t>
            </a:r>
            <a:r>
              <a:rPr lang="en-US" dirty="0" smtClean="0">
                <a:solidFill>
                  <a:schemeClr val="accent5">
                    <a:lumMod val="10000"/>
                  </a:schemeClr>
                </a:solidFill>
              </a:rPr>
              <a:t> </a:t>
            </a:r>
            <a:r>
              <a:rPr lang="en-US" dirty="0" smtClean="0"/>
              <a:t>collaboration</a:t>
            </a:r>
          </a:p>
          <a:p>
            <a:pPr lvl="2"/>
            <a:r>
              <a:rPr lang="en-US" dirty="0" smtClean="0"/>
              <a:t>Currently CERN, SLAC, and Duke are members</a:t>
            </a:r>
          </a:p>
          <a:p>
            <a:r>
              <a:rPr lang="en-US" dirty="0" smtClean="0"/>
              <a:t>See more at http://xrootd.org/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66344" y="1752600"/>
            <a:ext cx="8372856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10000"/>
              </a:spcBef>
              <a:spcAft>
                <a:spcPct val="0"/>
              </a:spcAft>
              <a:buClrTx/>
              <a:buSzPct val="85000"/>
              <a:buFontTx/>
              <a:buBlip>
                <a:blip r:embed="rId2"/>
              </a:buBlip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Current Software Contributors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bg1">
                  <a:lumMod val="10000"/>
                </a:schemeClr>
              </a:solidFill>
              <a:effectLst/>
              <a:uLnTx/>
              <a:uFillTx/>
              <a:latin typeface="+mn-lt"/>
            </a:endParaRPr>
          </a:p>
          <a:p>
            <a:pPr marL="742950" lvl="1" indent="-285750" fontAlgn="base">
              <a:lnSpc>
                <a:spcPct val="80000"/>
              </a:lnSpc>
              <a:spcBef>
                <a:spcPct val="1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Char char="n"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+mn-lt"/>
              </a:rPr>
              <a:t>ATLAS: </a:t>
            </a:r>
            <a:r>
              <a:rPr lang="en-US" kern="0" dirty="0" smtClean="0">
                <a:solidFill>
                  <a:schemeClr val="bg1">
                    <a:lumMod val="10000"/>
                  </a:schemeClr>
                </a:solidFill>
              </a:rPr>
              <a:t>Doug Benjamin, Patrick </a:t>
            </a:r>
            <a:r>
              <a:rPr lang="en-US" dirty="0" err="1" smtClean="0">
                <a:solidFill>
                  <a:schemeClr val="bg1">
                    <a:lumMod val="10000"/>
                  </a:schemeClr>
                </a:solidFill>
              </a:rPr>
              <a:t>McGuigan</a:t>
            </a:r>
            <a:r>
              <a:rPr lang="en-US" dirty="0" smtClean="0">
                <a:solidFill>
                  <a:schemeClr val="bg1">
                    <a:lumMod val="10000"/>
                  </a:schemeClr>
                </a:solidFill>
              </a:rPr>
              <a:t>, </a:t>
            </a:r>
            <a:r>
              <a:rPr lang="en-US" kern="0" dirty="0" err="1" smtClean="0">
                <a:solidFill>
                  <a:schemeClr val="bg1">
                    <a:lumMod val="10000"/>
                  </a:schemeClr>
                </a:solidFill>
              </a:rPr>
              <a:t>Danila</a:t>
            </a:r>
            <a:r>
              <a:rPr lang="en-US" kern="0" dirty="0" smtClean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10000"/>
                  </a:schemeClr>
                </a:solidFill>
              </a:rPr>
              <a:t>Oleynik</a:t>
            </a:r>
            <a:r>
              <a:rPr lang="en-US" dirty="0" smtClean="0">
                <a:solidFill>
                  <a:schemeClr val="bg1">
                    <a:lumMod val="10000"/>
                  </a:schemeClr>
                </a:solidFill>
              </a:rPr>
              <a:t>, </a:t>
            </a:r>
            <a:r>
              <a:rPr lang="en-US" kern="0" dirty="0" err="1" smtClean="0">
                <a:solidFill>
                  <a:schemeClr val="bg1">
                    <a:lumMod val="10000"/>
                  </a:schemeClr>
                </a:solidFill>
              </a:rPr>
              <a:t>Artem</a:t>
            </a:r>
            <a:r>
              <a:rPr lang="en-US" kern="0" dirty="0" smtClean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10000"/>
                  </a:schemeClr>
                </a:solidFill>
              </a:rPr>
              <a:t>Petrosyan</a:t>
            </a:r>
            <a:endParaRPr lang="en-US" kern="0" dirty="0" smtClean="0">
              <a:solidFill>
                <a:schemeClr val="bg1">
                  <a:lumMod val="10000"/>
                </a:schemeClr>
              </a:solidFill>
            </a:endParaRPr>
          </a:p>
          <a:p>
            <a:pPr marL="742950" lvl="1" indent="-285750" fontAlgn="base">
              <a:lnSpc>
                <a:spcPct val="80000"/>
              </a:lnSpc>
              <a:spcBef>
                <a:spcPct val="1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Char char="n"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+mn-lt"/>
              </a:rPr>
              <a:t>CERN</a:t>
            </a:r>
            <a:r>
              <a:rPr lang="en-US" kern="0" dirty="0" smtClean="0">
                <a:solidFill>
                  <a:schemeClr val="bg1">
                    <a:lumMod val="10000"/>
                  </a:schemeClr>
                </a:solidFill>
              </a:rPr>
              <a:t>: </a:t>
            </a:r>
            <a:r>
              <a:rPr lang="en-US" kern="0" dirty="0" err="1" smtClean="0">
                <a:solidFill>
                  <a:schemeClr val="bg1">
                    <a:lumMod val="10000"/>
                  </a:schemeClr>
                </a:solidFill>
              </a:rPr>
              <a:t>Fabrizio</a:t>
            </a:r>
            <a:r>
              <a:rPr lang="en-US" kern="0" dirty="0" smtClean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+mn-lt"/>
              </a:rPr>
              <a:t>Furano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+mn-lt"/>
              </a:rPr>
              <a:t>, Lukasz 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+mn-lt"/>
              </a:rPr>
              <a:t>Janyst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+mn-lt"/>
              </a:rPr>
              <a:t>, 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+mn-lt"/>
              </a:rPr>
              <a:t>Andreas Peters,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+mn-lt"/>
              </a:rPr>
              <a:t>David Smith</a:t>
            </a:r>
          </a:p>
          <a:p>
            <a:pPr marL="742950" lvl="1" indent="-285750" fontAlgn="base">
              <a:lnSpc>
                <a:spcPct val="80000"/>
              </a:lnSpc>
              <a:spcBef>
                <a:spcPct val="1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Char char="n"/>
              <a:defRPr/>
            </a:pPr>
            <a:r>
              <a:rPr lang="en-US" kern="0" dirty="0" smtClean="0">
                <a:solidFill>
                  <a:schemeClr val="bg1">
                    <a:lumMod val="10000"/>
                  </a:schemeClr>
                </a:solidFill>
              </a:rPr>
              <a:t>CMS: Brian </a:t>
            </a:r>
            <a:r>
              <a:rPr lang="en-US" kern="0" dirty="0" err="1" smtClean="0">
                <a:solidFill>
                  <a:schemeClr val="bg1">
                    <a:lumMod val="10000"/>
                  </a:schemeClr>
                </a:solidFill>
              </a:rPr>
              <a:t>Bockelman</a:t>
            </a:r>
            <a:r>
              <a:rPr lang="en-US" kern="0" dirty="0" smtClean="0">
                <a:solidFill>
                  <a:schemeClr val="bg1">
                    <a:lumMod val="10000"/>
                  </a:schemeClr>
                </a:solidFill>
              </a:rPr>
              <a:t> (</a:t>
            </a:r>
            <a:r>
              <a:rPr lang="en-US" kern="0" dirty="0" err="1" smtClean="0">
                <a:solidFill>
                  <a:schemeClr val="bg1">
                    <a:lumMod val="10000"/>
                  </a:schemeClr>
                </a:solidFill>
              </a:rPr>
              <a:t>unl</a:t>
            </a:r>
            <a:r>
              <a:rPr lang="en-US" kern="0" dirty="0" smtClean="0">
                <a:solidFill>
                  <a:schemeClr val="bg1">
                    <a:lumMod val="10000"/>
                  </a:schemeClr>
                </a:solidFill>
              </a:rPr>
              <a:t>), </a:t>
            </a:r>
            <a:r>
              <a:rPr lang="en-US" kern="0" dirty="0" err="1" smtClean="0">
                <a:solidFill>
                  <a:schemeClr val="bg1">
                    <a:lumMod val="10000"/>
                  </a:schemeClr>
                </a:solidFill>
              </a:rPr>
              <a:t>Matevz</a:t>
            </a:r>
            <a:r>
              <a:rPr lang="en-US" kern="0" dirty="0" smtClean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en-US" kern="0" dirty="0" err="1" smtClean="0">
                <a:solidFill>
                  <a:schemeClr val="bg1">
                    <a:lumMod val="10000"/>
                  </a:schemeClr>
                </a:solidFill>
              </a:rPr>
              <a:t>Tadel</a:t>
            </a:r>
            <a:r>
              <a:rPr lang="en-US" kern="0" dirty="0" smtClean="0">
                <a:solidFill>
                  <a:schemeClr val="bg1">
                    <a:lumMod val="10000"/>
                  </a:schemeClr>
                </a:solidFill>
              </a:rPr>
              <a:t> (</a:t>
            </a:r>
            <a:r>
              <a:rPr lang="en-US" kern="0" dirty="0" err="1" smtClean="0">
                <a:solidFill>
                  <a:schemeClr val="bg1">
                    <a:lumMod val="10000"/>
                  </a:schemeClr>
                </a:solidFill>
              </a:rPr>
              <a:t>ucsd</a:t>
            </a:r>
            <a:r>
              <a:rPr lang="en-US" kern="0" dirty="0" smtClean="0">
                <a:solidFill>
                  <a:schemeClr val="bg1">
                    <a:lumMod val="10000"/>
                  </a:schemeClr>
                </a:solidFill>
              </a:rPr>
              <a:t>)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bg1">
                  <a:lumMod val="10000"/>
                </a:schemeClr>
              </a:solidFill>
              <a:effectLst/>
              <a:uLnTx/>
              <a:uFillTx/>
              <a:latin typeface="+mn-lt"/>
            </a:endParaRPr>
          </a:p>
          <a:p>
            <a:pPr marL="742950" lvl="1" indent="-285750" fontAlgn="base">
              <a:lnSpc>
                <a:spcPct val="80000"/>
              </a:lnSpc>
              <a:spcBef>
                <a:spcPct val="1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Char char="n"/>
              <a:defRPr/>
            </a:pPr>
            <a:r>
              <a:rPr lang="en-US" kern="0" dirty="0" smtClean="0">
                <a:solidFill>
                  <a:schemeClr val="bg1">
                    <a:lumMod val="10000"/>
                  </a:schemeClr>
                </a:solidFill>
              </a:rPr>
              <a:t>Fermi/GLAST: Tony Johnson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bg1">
                  <a:lumMod val="10000"/>
                </a:schemeClr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1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Char char="n"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+mn-lt"/>
              </a:rPr>
              <a:t>FZK: 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+mn-lt"/>
              </a:rPr>
              <a:t>Artem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+mn-lt"/>
              </a:rPr>
              <a:t>Trunov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bg1">
                  <a:lumMod val="10000"/>
                </a:schemeClr>
              </a:solidFill>
              <a:effectLst/>
              <a:uLnTx/>
              <a:uFillTx/>
              <a:latin typeface="+mn-lt"/>
            </a:endParaRPr>
          </a:p>
          <a:p>
            <a:pPr marL="742950" lvl="1" indent="-285750" fontAlgn="base">
              <a:lnSpc>
                <a:spcPct val="80000"/>
              </a:lnSpc>
              <a:spcBef>
                <a:spcPct val="1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Char char="n"/>
              <a:defRPr/>
            </a:pPr>
            <a:r>
              <a:rPr lang="en-US" kern="0" dirty="0" smtClean="0">
                <a:solidFill>
                  <a:schemeClr val="bg1">
                    <a:lumMod val="10000"/>
                  </a:schemeClr>
                </a:solidFill>
              </a:rPr>
              <a:t>LBNL: </a:t>
            </a:r>
            <a:r>
              <a:rPr lang="en-US" altLang="zh-CN" kern="0" dirty="0" smtClean="0">
                <a:solidFill>
                  <a:schemeClr val="bg1">
                    <a:lumMod val="10000"/>
                  </a:schemeClr>
                </a:solidFill>
                <a:ea typeface="宋体" pitchFamily="2" charset="-122"/>
              </a:rPr>
              <a:t>Alex </a:t>
            </a:r>
            <a:r>
              <a:rPr lang="en-US" altLang="zh-CN" kern="0" dirty="0" err="1" smtClean="0">
                <a:solidFill>
                  <a:schemeClr val="bg1">
                    <a:lumMod val="10000"/>
                  </a:schemeClr>
                </a:solidFill>
                <a:ea typeface="宋体" pitchFamily="2" charset="-122"/>
              </a:rPr>
              <a:t>Sim</a:t>
            </a:r>
            <a:r>
              <a:rPr lang="en-US" altLang="zh-CN" kern="0" dirty="0" smtClean="0">
                <a:solidFill>
                  <a:schemeClr val="bg1">
                    <a:lumMod val="10000"/>
                  </a:schemeClr>
                </a:solidFill>
                <a:ea typeface="宋体" pitchFamily="2" charset="-122"/>
              </a:rPr>
              <a:t>, </a:t>
            </a:r>
            <a:r>
              <a:rPr lang="en-US" altLang="zh-CN" kern="0" dirty="0" err="1" smtClean="0">
                <a:solidFill>
                  <a:schemeClr val="bg1">
                    <a:lumMod val="10000"/>
                  </a:schemeClr>
                </a:solidFill>
                <a:ea typeface="宋体" pitchFamily="2" charset="-122"/>
              </a:rPr>
              <a:t>Junmin</a:t>
            </a:r>
            <a:r>
              <a:rPr lang="en-US" altLang="zh-CN" kern="0" dirty="0" smtClean="0">
                <a:solidFill>
                  <a:schemeClr val="bg1">
                    <a:lumMod val="10000"/>
                  </a:schemeClr>
                </a:solidFill>
                <a:ea typeface="宋体" pitchFamily="2" charset="-122"/>
              </a:rPr>
              <a:t> </a:t>
            </a:r>
            <a:r>
              <a:rPr lang="en-US" altLang="zh-CN" kern="0" dirty="0" err="1" smtClean="0">
                <a:solidFill>
                  <a:schemeClr val="bg1">
                    <a:lumMod val="10000"/>
                  </a:schemeClr>
                </a:solidFill>
                <a:ea typeface="宋体" pitchFamily="2" charset="-122"/>
              </a:rPr>
              <a:t>Gu</a:t>
            </a:r>
            <a:r>
              <a:rPr lang="en-US" altLang="zh-CN" kern="0" dirty="0" smtClean="0">
                <a:solidFill>
                  <a:schemeClr val="bg1">
                    <a:lumMod val="10000"/>
                  </a:schemeClr>
                </a:solidFill>
                <a:ea typeface="宋体" pitchFamily="2" charset="-122"/>
              </a:rPr>
              <a:t>, </a:t>
            </a:r>
            <a:r>
              <a:rPr lang="en-US" altLang="zh-CN" kern="0" dirty="0" err="1" smtClean="0">
                <a:solidFill>
                  <a:schemeClr val="bg1">
                    <a:lumMod val="10000"/>
                  </a:schemeClr>
                </a:solidFill>
                <a:ea typeface="宋体" pitchFamily="2" charset="-122"/>
              </a:rPr>
              <a:t>Vijaya</a:t>
            </a:r>
            <a:r>
              <a:rPr lang="en-US" altLang="zh-CN" kern="0" dirty="0" smtClean="0">
                <a:solidFill>
                  <a:schemeClr val="bg1">
                    <a:lumMod val="10000"/>
                  </a:schemeClr>
                </a:solidFill>
                <a:ea typeface="宋体" pitchFamily="2" charset="-122"/>
              </a:rPr>
              <a:t> </a:t>
            </a:r>
            <a:r>
              <a:rPr lang="en-US" altLang="zh-CN" kern="0" dirty="0" err="1" smtClean="0">
                <a:solidFill>
                  <a:schemeClr val="bg1">
                    <a:lumMod val="10000"/>
                  </a:schemeClr>
                </a:solidFill>
                <a:ea typeface="宋体" pitchFamily="2" charset="-122"/>
              </a:rPr>
              <a:t>Natarajan</a:t>
            </a:r>
            <a:r>
              <a:rPr lang="en-US" altLang="zh-CN" kern="0" dirty="0" smtClean="0">
                <a:solidFill>
                  <a:schemeClr val="bg1">
                    <a:lumMod val="10000"/>
                  </a:schemeClr>
                </a:solidFill>
                <a:ea typeface="宋体" pitchFamily="2" charset="-122"/>
              </a:rPr>
              <a:t> </a:t>
            </a:r>
            <a:r>
              <a:rPr lang="en-US" altLang="zh-CN" sz="1200" kern="0" dirty="0" smtClean="0">
                <a:solidFill>
                  <a:schemeClr val="bg1">
                    <a:lumMod val="10000"/>
                  </a:schemeClr>
                </a:solidFill>
                <a:ea typeface="宋体" pitchFamily="2" charset="-122"/>
              </a:rPr>
              <a:t>(</a:t>
            </a:r>
            <a:r>
              <a:rPr lang="en-US" altLang="zh-CN" sz="1200" kern="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BeStMan</a:t>
            </a:r>
            <a:r>
              <a:rPr lang="en-US" altLang="zh-CN" sz="1200" kern="0" dirty="0" smtClean="0">
                <a:solidFill>
                  <a:schemeClr val="bg1">
                    <a:lumMod val="10000"/>
                  </a:schemeClr>
                </a:solidFill>
                <a:ea typeface="宋体" pitchFamily="2" charset="-122"/>
              </a:rPr>
              <a:t> team)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chemeClr val="bg1">
                  <a:lumMod val="10000"/>
                </a:schemeClr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1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Char char="n"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+mn-lt"/>
              </a:rPr>
              <a:t>Root: Gerri 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+mn-lt"/>
              </a:rPr>
              <a:t>Ganis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+mn-lt"/>
              </a:rPr>
              <a:t>, 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+mn-lt"/>
              </a:rPr>
              <a:t>Beterand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+mn-lt"/>
              </a:rPr>
              <a:t>Bellenet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+mn-lt"/>
              </a:rPr>
              <a:t>, 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+mn-lt"/>
              </a:rPr>
              <a:t>Fons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+mn-lt"/>
              </a:rPr>
              <a:t>Rademakers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bg1">
                  <a:lumMod val="10000"/>
                </a:schemeClr>
              </a:solidFill>
              <a:effectLst/>
              <a:uLnTx/>
              <a:uFillTx/>
              <a:latin typeface="+mn-lt"/>
            </a:endParaRPr>
          </a:p>
          <a:p>
            <a:pPr marL="742950" lvl="1" indent="-285750" fontAlgn="base">
              <a:lnSpc>
                <a:spcPct val="80000"/>
              </a:lnSpc>
              <a:spcBef>
                <a:spcPct val="1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Char char="n"/>
              <a:defRPr/>
            </a:pPr>
            <a:r>
              <a:rPr lang="en-US" kern="0" dirty="0" smtClean="0">
                <a:solidFill>
                  <a:schemeClr val="bg1">
                    <a:lumMod val="10000"/>
                  </a:schemeClr>
                </a:solidFill>
              </a:rPr>
              <a:t>OSG: Tim Cartwright, Tanya </a:t>
            </a:r>
            <a:r>
              <a:rPr lang="en-US" kern="0" dirty="0" err="1" smtClean="0">
                <a:solidFill>
                  <a:schemeClr val="bg1">
                    <a:lumMod val="10000"/>
                  </a:schemeClr>
                </a:solidFill>
              </a:rPr>
              <a:t>Levshina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bg1">
                  <a:lumMod val="10000"/>
                </a:schemeClr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1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Char char="n"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+mn-lt"/>
              </a:rPr>
              <a:t>SLAC: Andrew Hanushevsky,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+mn-lt"/>
              </a:rPr>
              <a:t>Wilko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+mn-lt"/>
              </a:rPr>
              <a:t>Kroeger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+mn-lt"/>
              </a:rPr>
              <a:t>, Daniel Wang, Wei Yang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10000"/>
              </a:spcBef>
              <a:spcAft>
                <a:spcPct val="0"/>
              </a:spcAft>
              <a:buClrTx/>
              <a:buSzPct val="85000"/>
              <a:buFontTx/>
              <a:buBlip>
                <a:blip r:embed="rId2"/>
              </a:buBlip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Operational Collaborators</a:t>
            </a: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1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Char char="n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+mn-lt"/>
              </a:rPr>
              <a:t>ANL, BNL, CERN, FZK, IN2P3, SLAC, UCSD, UTA,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+mn-lt"/>
              </a:rPr>
              <a:t>UoC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+mn-lt"/>
              </a:rPr>
              <a:t>, UNL, UVIC,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+mn-lt"/>
              </a:rPr>
              <a:t>UWisc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bg1">
                  <a:lumMod val="10000"/>
                </a:schemeClr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10000"/>
              </a:spcBef>
              <a:spcAft>
                <a:spcPct val="0"/>
              </a:spcAft>
              <a:buClrTx/>
              <a:buSzPct val="85000"/>
              <a:buFontTx/>
              <a:buBlip>
                <a:blip r:embed="rId2"/>
              </a:buBlip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+mn-lt"/>
              </a:rPr>
              <a:t>US Department of Energy</a:t>
            </a:r>
          </a:p>
          <a:p>
            <a:pPr marL="685800" lvl="1" indent="-2286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70000"/>
              <a:buFont typeface="Wingdings" pitchFamily="2" charset="2"/>
              <a:buChar char="n"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+mn-lt"/>
              </a:rPr>
              <a:t>Contract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+mn-lt"/>
              </a:rPr>
              <a:t>DE-AC02-76SF00515</a:t>
            </a:r>
            <a:r>
              <a:rPr lang="en-US" sz="2000" kern="0" dirty="0" smtClean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+mn-lt"/>
              </a:rPr>
              <a:t>with Stanford University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10000"/>
                </a:schemeClr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Recent Additions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82000" cy="4343400"/>
          </a:xfrm>
        </p:spPr>
        <p:txBody>
          <a:bodyPr/>
          <a:lstStyle/>
          <a:p>
            <a:r>
              <a:rPr lang="en-US" dirty="0" smtClean="0"/>
              <a:t>FS-Independent Extended Attribute Framework</a:t>
            </a:r>
          </a:p>
          <a:p>
            <a:pPr lvl="1"/>
            <a:r>
              <a:rPr lang="en-US" dirty="0" smtClean="0"/>
              <a:t>Used to save file-specific information</a:t>
            </a:r>
          </a:p>
          <a:p>
            <a:pPr lvl="2"/>
            <a:r>
              <a:rPr lang="en-US" dirty="0" smtClean="0"/>
              <a:t>Migration time, residency requirements, checksums</a:t>
            </a:r>
          </a:p>
          <a:p>
            <a:r>
              <a:rPr lang="en-US" dirty="0" smtClean="0"/>
              <a:t>Shared-Everything File System Support</a:t>
            </a:r>
          </a:p>
          <a:p>
            <a:pPr lvl="1"/>
            <a:r>
              <a:rPr lang="en-US" dirty="0" smtClean="0"/>
              <a:t>Optimize file discovery in distributed file systems</a:t>
            </a:r>
          </a:p>
          <a:p>
            <a:pPr lvl="2"/>
            <a:r>
              <a:rPr lang="en-US" dirty="0" err="1" smtClean="0"/>
              <a:t>dCache</a:t>
            </a:r>
            <a:r>
              <a:rPr lang="en-US" dirty="0" smtClean="0"/>
              <a:t>, DPM, GPFS, HDFS, </a:t>
            </a:r>
            <a:r>
              <a:rPr lang="en-US" dirty="0" err="1" smtClean="0"/>
              <a:t>Lustre</a:t>
            </a:r>
            <a:r>
              <a:rPr lang="en-US" dirty="0" smtClean="0"/>
              <a:t>, proxy </a:t>
            </a:r>
            <a:r>
              <a:rPr lang="en-US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xrootd</a:t>
            </a:r>
            <a:r>
              <a:rPr lang="en-US" dirty="0" smtClean="0">
                <a:solidFill>
                  <a:schemeClr val="accent5">
                    <a:lumMod val="10000"/>
                  </a:schemeClr>
                </a:solidFill>
              </a:rPr>
              <a:t> </a:t>
            </a:r>
            <a:endParaRPr lang="en-US" dirty="0" smtClean="0"/>
          </a:p>
          <a:p>
            <a:r>
              <a:rPr lang="en-US" dirty="0" smtClean="0"/>
              <a:t>Meta-Manager throttling</a:t>
            </a:r>
          </a:p>
          <a:p>
            <a:pPr lvl="1"/>
            <a:r>
              <a:rPr lang="en-US" dirty="0" smtClean="0"/>
              <a:t>Configurable per-site query limits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On the horizon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/>
              <a:t>Security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New source build procedures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EPEL Guidelines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Integrated checksums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Extended monitoring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Alternate Name2Name Plug-in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Dropping RH4 support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Planned for 3.2 release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Security Part 1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686800" cy="43434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 smtClean="0"/>
              <a:t>Enabling x509 authentication &amp; Authorization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Motivated by server-server transfers via FRM</a:t>
            </a:r>
            <a:endParaRPr lang="en-US" dirty="0"/>
          </a:p>
          <a:p>
            <a:pPr lvl="2">
              <a:spcBef>
                <a:spcPts val="600"/>
              </a:spcBef>
            </a:pPr>
            <a:r>
              <a:rPr lang="en-US" dirty="0" smtClean="0"/>
              <a:t>Required by ATLAS security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Requires additional site configuration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Obtaining site x509 certificates</a:t>
            </a:r>
          </a:p>
          <a:p>
            <a:pPr lvl="2">
              <a:spcBef>
                <a:spcPts val="600"/>
              </a:spcBef>
            </a:pPr>
            <a:r>
              <a:rPr lang="en-US" dirty="0" smtClean="0"/>
              <a:t>These are certificate and private key </a:t>
            </a:r>
            <a:r>
              <a:rPr lang="en-US" dirty="0" err="1" smtClean="0"/>
              <a:t>pem</a:t>
            </a:r>
            <a:r>
              <a:rPr lang="en-US" dirty="0" smtClean="0"/>
              <a:t> files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Placing these in /etc/grid-security/xrd</a:t>
            </a:r>
          </a:p>
          <a:p>
            <a:pPr lvl="2">
              <a:spcBef>
                <a:spcPts val="600"/>
              </a:spcBef>
            </a:pPr>
            <a:r>
              <a:rPr lang="en-US" dirty="0" smtClean="0"/>
              <a:t>By default, xrdcert.pem and xrdkey.pem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Security Part 2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686800" cy="43434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 smtClean="0"/>
              <a:t>Periodically creating </a:t>
            </a:r>
            <a:r>
              <a:rPr lang="en-US" dirty="0" err="1" smtClean="0"/>
              <a:t>voms</a:t>
            </a:r>
            <a:r>
              <a:rPr lang="en-US" dirty="0" smtClean="0"/>
              <a:t> proxy certificates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This is to get a valid </a:t>
            </a:r>
            <a:r>
              <a:rPr lang="en-US" dirty="0" err="1" smtClean="0"/>
              <a:t>voms</a:t>
            </a:r>
            <a:r>
              <a:rPr lang="en-US" dirty="0" smtClean="0"/>
              <a:t> ATLAS extension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Probably done via </a:t>
            </a:r>
            <a:r>
              <a:rPr lang="en-US" dirty="0" err="1" smtClean="0"/>
              <a:t>cron</a:t>
            </a:r>
            <a:r>
              <a:rPr lang="en-US" dirty="0" smtClean="0"/>
              <a:t> job</a:t>
            </a:r>
          </a:p>
          <a:p>
            <a:pPr lvl="2">
              <a:spcBef>
                <a:spcPts val="600"/>
              </a:spcBef>
            </a:pPr>
            <a:r>
              <a:rPr lang="en-US" dirty="0" smtClean="0"/>
              <a:t>These are used by the FRM to authenticate site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Installing the ATLAS x509 mapping plug-in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Likely distributed via the OSG rpm</a:t>
            </a:r>
          </a:p>
          <a:p>
            <a:pPr lvl="2">
              <a:spcBef>
                <a:spcPts val="600"/>
              </a:spcBef>
            </a:pPr>
            <a:r>
              <a:rPr lang="en-US" dirty="0" smtClean="0"/>
              <a:t>We haven’t fleshed out the details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Security Part 3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686800" cy="43434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 smtClean="0"/>
              <a:t>Periodically creating </a:t>
            </a:r>
            <a:r>
              <a:rPr lang="en-US" dirty="0" err="1" smtClean="0"/>
              <a:t>voms</a:t>
            </a:r>
            <a:r>
              <a:rPr lang="en-US" dirty="0" smtClean="0"/>
              <a:t> proxy certificates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This is to get a valid </a:t>
            </a:r>
            <a:r>
              <a:rPr lang="en-US" dirty="0" err="1" smtClean="0"/>
              <a:t>voms</a:t>
            </a:r>
            <a:r>
              <a:rPr lang="en-US" dirty="0" smtClean="0"/>
              <a:t> ATLAS extension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Probably done via </a:t>
            </a:r>
            <a:r>
              <a:rPr lang="en-US" dirty="0" err="1" smtClean="0"/>
              <a:t>cron</a:t>
            </a:r>
            <a:r>
              <a:rPr lang="en-US" dirty="0" smtClean="0"/>
              <a:t> job</a:t>
            </a:r>
          </a:p>
          <a:p>
            <a:pPr lvl="2">
              <a:spcBef>
                <a:spcPts val="600"/>
              </a:spcBef>
            </a:pPr>
            <a:r>
              <a:rPr lang="en-US" dirty="0" smtClean="0"/>
              <a:t>Though are considering long-lived proxy certificate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These are used by the FRM to authenticate site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Installing the ATLAS x509 mapping plug-in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Likely distributed via the OSG rpm</a:t>
            </a:r>
          </a:p>
          <a:p>
            <a:pPr lvl="2">
              <a:spcBef>
                <a:spcPts val="600"/>
              </a:spcBef>
            </a:pPr>
            <a:r>
              <a:rPr lang="en-US" dirty="0" smtClean="0"/>
              <a:t>We still have to discuss this with OSG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Security Part 4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686800" cy="43434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 smtClean="0"/>
              <a:t>Configuring xrootd to force x509 authentication</a:t>
            </a:r>
          </a:p>
          <a:p>
            <a:pPr lvl="1">
              <a:spcBef>
                <a:spcPts val="600"/>
              </a:spcBef>
            </a:pPr>
            <a:r>
              <a:rPr lang="en-US" dirty="0" err="1" smtClean="0"/>
              <a:t>xrootd.seclib</a:t>
            </a:r>
            <a:r>
              <a:rPr lang="en-US" dirty="0" smtClean="0"/>
              <a:t>  </a:t>
            </a:r>
            <a:r>
              <a:rPr lang="en-US" i="1" dirty="0" err="1" smtClean="0"/>
              <a:t>libpath</a:t>
            </a:r>
            <a:r>
              <a:rPr lang="en-US" dirty="0" smtClean="0"/>
              <a:t>/</a:t>
            </a:r>
            <a:r>
              <a:rPr lang="en-US" dirty="0" err="1" smtClean="0"/>
              <a:t>XrdSec.so</a:t>
            </a:r>
            <a:endParaRPr lang="en-US" dirty="0" smtClean="0"/>
          </a:p>
          <a:p>
            <a:pPr lvl="1">
              <a:spcBef>
                <a:spcPts val="600"/>
              </a:spcBef>
            </a:pPr>
            <a:r>
              <a:rPr lang="en-US" dirty="0" err="1" smtClean="0"/>
              <a:t>sec.protocol</a:t>
            </a:r>
            <a:r>
              <a:rPr lang="en-US" dirty="0" smtClean="0"/>
              <a:t> </a:t>
            </a:r>
            <a:r>
              <a:rPr lang="en-US" dirty="0" err="1" smtClean="0"/>
              <a:t>libpath</a:t>
            </a:r>
            <a:r>
              <a:rPr lang="en-US" dirty="0" smtClean="0"/>
              <a:t> </a:t>
            </a:r>
            <a:r>
              <a:rPr lang="en-US" dirty="0" err="1" smtClean="0"/>
              <a:t>gsi</a:t>
            </a:r>
            <a:r>
              <a:rPr lang="en-US" dirty="0" smtClean="0"/>
              <a:t> \</a:t>
            </a:r>
          </a:p>
          <a:p>
            <a:pPr lvl="1">
              <a:spcBef>
                <a:spcPts val="600"/>
              </a:spcBef>
              <a:buNone/>
            </a:pPr>
            <a:r>
              <a:rPr lang="en-US" dirty="0" smtClean="0"/>
              <a:t>	-</a:t>
            </a:r>
            <a:r>
              <a:rPr lang="en-US" dirty="0" err="1" smtClean="0"/>
              <a:t>authzfun:libXrdAuthzAtlas.so</a:t>
            </a:r>
            <a:r>
              <a:rPr lang="en-US" dirty="0" smtClean="0"/>
              <a:t>  \</a:t>
            </a:r>
          </a:p>
          <a:p>
            <a:pPr lvl="1">
              <a:spcBef>
                <a:spcPts val="600"/>
              </a:spcBef>
              <a:buNone/>
            </a:pPr>
            <a:r>
              <a:rPr lang="en-US" dirty="0" smtClean="0"/>
              <a:t>	-gmapopt:10 -gmapto:0</a:t>
            </a:r>
          </a:p>
          <a:p>
            <a:pPr lvl="1">
              <a:spcBef>
                <a:spcPts val="600"/>
              </a:spcBef>
            </a:pPr>
            <a:r>
              <a:rPr lang="en-US" dirty="0" err="1" smtClean="0"/>
              <a:t>ofs.authorize</a:t>
            </a:r>
            <a:endParaRPr lang="en-US" dirty="0" smtClean="0"/>
          </a:p>
          <a:p>
            <a:pPr lvl="1">
              <a:spcBef>
                <a:spcPts val="600"/>
              </a:spcBef>
            </a:pPr>
            <a:r>
              <a:rPr lang="en-US" dirty="0" err="1" smtClean="0"/>
              <a:t>acc.authdb</a:t>
            </a:r>
            <a:r>
              <a:rPr lang="en-US" dirty="0" smtClean="0"/>
              <a:t>  </a:t>
            </a:r>
            <a:r>
              <a:rPr lang="en-US" i="1" dirty="0" smtClean="0"/>
              <a:t>path</a:t>
            </a:r>
            <a:r>
              <a:rPr lang="en-US" dirty="0" smtClean="0"/>
              <a:t>/</a:t>
            </a:r>
            <a:r>
              <a:rPr lang="en-US" i="1" dirty="0" err="1" smtClean="0"/>
              <a:t>dbfname</a:t>
            </a:r>
            <a:endParaRPr lang="en-US" i="1" dirty="0" smtClean="0"/>
          </a:p>
          <a:p>
            <a:pPr lvl="2">
              <a:spcBef>
                <a:spcPts val="600"/>
              </a:spcBef>
              <a:buNone/>
            </a:pPr>
            <a:r>
              <a:rPr lang="en-US" dirty="0" smtClean="0"/>
              <a:t>The </a:t>
            </a:r>
            <a:r>
              <a:rPr lang="en-US" i="1" dirty="0" err="1" smtClean="0"/>
              <a:t>dbfname</a:t>
            </a:r>
            <a:r>
              <a:rPr lang="en-US" dirty="0" smtClean="0"/>
              <a:t> contains the line: </a:t>
            </a:r>
            <a:r>
              <a:rPr lang="en-US" b="1" dirty="0" smtClean="0"/>
              <a:t>g atlas / </a:t>
            </a:r>
            <a:r>
              <a:rPr lang="en-US" b="1" dirty="0" err="1" smtClean="0"/>
              <a:t>rl</a:t>
            </a:r>
            <a:endParaRPr lang="en-US" i="1" dirty="0" smtClean="0"/>
          </a:p>
          <a:p>
            <a:pPr lvl="1">
              <a:spcBef>
                <a:spcPts val="600"/>
              </a:spcBef>
              <a:buNone/>
            </a:pPr>
            <a:endParaRPr lang="en-US" dirty="0" smtClean="0"/>
          </a:p>
          <a:p>
            <a:pPr lvl="1">
              <a:spcBef>
                <a:spcPts val="600"/>
              </a:spcBef>
              <a:buNone/>
            </a:pPr>
            <a:endParaRPr lang="en-US" dirty="0" smtClean="0"/>
          </a:p>
          <a:p>
            <a:pPr lvl="1">
              <a:spcBef>
                <a:spcPts val="600"/>
              </a:spcBef>
              <a:buNone/>
            </a:pPr>
            <a:endParaRPr lang="en-US" dirty="0" smtClean="0"/>
          </a:p>
          <a:p>
            <a:pPr lvl="1">
              <a:spcBef>
                <a:spcPts val="600"/>
              </a:spcBef>
              <a:buNone/>
            </a:pPr>
            <a:endParaRPr lang="en-US" dirty="0" smtClean="0"/>
          </a:p>
          <a:p>
            <a:pPr lvl="1">
              <a:spcBef>
                <a:spcPts val="600"/>
              </a:spcBef>
            </a:pPr>
            <a:endParaRPr lang="en-US" dirty="0" smtClean="0"/>
          </a:p>
          <a:p>
            <a:pPr lvl="1">
              <a:spcBef>
                <a:spcPts val="600"/>
              </a:spcBef>
            </a:pPr>
            <a:endParaRPr lang="en-US" dirty="0" smtClean="0"/>
          </a:p>
          <a:p>
            <a:pPr lvl="1">
              <a:spcBef>
                <a:spcPts val="600"/>
              </a:spcBef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Security Part 5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686800" cy="43434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 smtClean="0"/>
              <a:t>What all this does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Requires client to provide ATLAS certificate</a:t>
            </a:r>
          </a:p>
          <a:p>
            <a:pPr lvl="2">
              <a:spcBef>
                <a:spcPts val="600"/>
              </a:spcBef>
            </a:pPr>
            <a:r>
              <a:rPr lang="en-US" dirty="0" smtClean="0"/>
              <a:t>The </a:t>
            </a:r>
            <a:r>
              <a:rPr lang="en-US" dirty="0" err="1" smtClean="0"/>
              <a:t>xrootd.seclib</a:t>
            </a:r>
            <a:r>
              <a:rPr lang="en-US" dirty="0" smtClean="0"/>
              <a:t> and </a:t>
            </a:r>
            <a:r>
              <a:rPr lang="en-US" dirty="0" err="1" smtClean="0"/>
              <a:t>sec.protocol</a:t>
            </a:r>
            <a:r>
              <a:rPr lang="en-US" dirty="0" smtClean="0"/>
              <a:t> directives</a:t>
            </a:r>
          </a:p>
          <a:p>
            <a:pPr lvl="1">
              <a:spcBef>
                <a:spcPts val="600"/>
              </a:spcBef>
            </a:pPr>
            <a:r>
              <a:rPr lang="en-US" dirty="0" err="1" smtClean="0"/>
              <a:t>libXrdAuthzAtlas.so</a:t>
            </a:r>
            <a:r>
              <a:rPr lang="en-US" dirty="0" smtClean="0"/>
              <a:t> maps valid cert to group atlas</a:t>
            </a:r>
          </a:p>
          <a:p>
            <a:pPr lvl="2">
              <a:spcBef>
                <a:spcPts val="600"/>
              </a:spcBef>
            </a:pPr>
            <a:r>
              <a:rPr lang="en-US" dirty="0" smtClean="0"/>
              <a:t>The </a:t>
            </a:r>
            <a:r>
              <a:rPr lang="en-US" dirty="0" err="1" smtClean="0"/>
              <a:t>authzfun</a:t>
            </a:r>
            <a:r>
              <a:rPr lang="en-US" dirty="0" smtClean="0"/>
              <a:t> parameter in </a:t>
            </a:r>
            <a:r>
              <a:rPr lang="en-US" dirty="0" err="1" smtClean="0"/>
              <a:t>sec.protocol</a:t>
            </a:r>
            <a:endParaRPr lang="en-US" dirty="0" smtClean="0"/>
          </a:p>
          <a:p>
            <a:pPr lvl="1">
              <a:spcBef>
                <a:spcPts val="600"/>
              </a:spcBef>
            </a:pPr>
            <a:r>
              <a:rPr lang="en-US" dirty="0" smtClean="0"/>
              <a:t>The </a:t>
            </a:r>
            <a:r>
              <a:rPr lang="en-US" i="1" dirty="0" err="1" smtClean="0"/>
              <a:t>authdb</a:t>
            </a:r>
            <a:r>
              <a:rPr lang="en-US" dirty="0" smtClean="0"/>
              <a:t> file says group atlas has r/o access</a:t>
            </a:r>
          </a:p>
          <a:p>
            <a:pPr lvl="2">
              <a:spcBef>
                <a:spcPts val="600"/>
              </a:spcBef>
            </a:pPr>
            <a:r>
              <a:rPr lang="en-US" dirty="0" smtClean="0"/>
              <a:t>‘g’ for group</a:t>
            </a:r>
          </a:p>
          <a:p>
            <a:pPr lvl="2">
              <a:spcBef>
                <a:spcPts val="600"/>
              </a:spcBef>
            </a:pPr>
            <a:r>
              <a:rPr lang="en-US" dirty="0" smtClean="0"/>
              <a:t>‘/’ for everything you export</a:t>
            </a:r>
          </a:p>
          <a:p>
            <a:pPr lvl="2">
              <a:spcBef>
                <a:spcPts val="600"/>
              </a:spcBef>
            </a:pPr>
            <a:r>
              <a:rPr lang="en-US" dirty="0" smtClean="0"/>
              <a:t>‘</a:t>
            </a:r>
            <a:r>
              <a:rPr lang="en-US" dirty="0" err="1" smtClean="0"/>
              <a:t>rl</a:t>
            </a:r>
            <a:r>
              <a:rPr lang="en-US" dirty="0" smtClean="0"/>
              <a:t>’ for read and search access</a:t>
            </a:r>
          </a:p>
          <a:p>
            <a:pPr lvl="1">
              <a:spcBef>
                <a:spcPts val="600"/>
              </a:spcBef>
            </a:pPr>
            <a:endParaRPr lang="en-US" b="1" dirty="0" smtClean="0"/>
          </a:p>
          <a:p>
            <a:pPr lvl="1">
              <a:spcBef>
                <a:spcPts val="600"/>
              </a:spcBef>
              <a:buNone/>
            </a:pPr>
            <a:endParaRPr lang="en-US" dirty="0" smtClean="0"/>
          </a:p>
          <a:p>
            <a:pPr lvl="1">
              <a:spcBef>
                <a:spcPts val="600"/>
              </a:spcBef>
              <a:buNone/>
            </a:pPr>
            <a:endParaRPr lang="en-US" dirty="0" smtClean="0"/>
          </a:p>
          <a:p>
            <a:pPr lvl="1">
              <a:spcBef>
                <a:spcPts val="600"/>
              </a:spcBef>
              <a:buNone/>
            </a:pPr>
            <a:endParaRPr lang="en-US" dirty="0" smtClean="0"/>
          </a:p>
          <a:p>
            <a:pPr lvl="1">
              <a:spcBef>
                <a:spcPts val="600"/>
              </a:spcBef>
            </a:pPr>
            <a:endParaRPr lang="en-US" dirty="0" smtClean="0"/>
          </a:p>
          <a:p>
            <a:pPr lvl="1">
              <a:spcBef>
                <a:spcPts val="600"/>
              </a:spcBef>
            </a:pPr>
            <a:endParaRPr lang="en-US" dirty="0" smtClean="0"/>
          </a:p>
          <a:p>
            <a:pPr lvl="1">
              <a:spcBef>
                <a:spcPts val="600"/>
              </a:spcBef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Ricepaper">
  <a:themeElements>
    <a:clrScheme name="Ricepaper 2">
      <a:dk1>
        <a:srgbClr val="00264C"/>
      </a:dk1>
      <a:lt1>
        <a:srgbClr val="FFFFE9"/>
      </a:lt1>
      <a:dk2>
        <a:srgbClr val="333333"/>
      </a:dk2>
      <a:lt2>
        <a:srgbClr val="333333"/>
      </a:lt2>
      <a:accent1>
        <a:srgbClr val="78C0B2"/>
      </a:accent1>
      <a:accent2>
        <a:srgbClr val="262D4C"/>
      </a:accent2>
      <a:accent3>
        <a:srgbClr val="FFFFF2"/>
      </a:accent3>
      <a:accent4>
        <a:srgbClr val="001F40"/>
      </a:accent4>
      <a:accent5>
        <a:srgbClr val="BEDCD5"/>
      </a:accent5>
      <a:accent6>
        <a:srgbClr val="212844"/>
      </a:accent6>
      <a:hlink>
        <a:srgbClr val="598BBD"/>
      </a:hlink>
      <a:folHlink>
        <a:srgbClr val="4D4D4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Ricepaper 1">
        <a:dk1>
          <a:srgbClr val="9D9475"/>
        </a:dk1>
        <a:lt1>
          <a:srgbClr val="333333"/>
        </a:lt1>
        <a:dk2>
          <a:srgbClr val="333300"/>
        </a:dk2>
        <a:lt2>
          <a:srgbClr val="333333"/>
        </a:lt2>
        <a:accent1>
          <a:srgbClr val="B3C39F"/>
        </a:accent1>
        <a:accent2>
          <a:srgbClr val="DCD9CE"/>
        </a:accent2>
        <a:accent3>
          <a:srgbClr val="ADADAA"/>
        </a:accent3>
        <a:accent4>
          <a:srgbClr val="2A2A2A"/>
        </a:accent4>
        <a:accent5>
          <a:srgbClr val="D6DECD"/>
        </a:accent5>
        <a:accent6>
          <a:srgbClr val="C7C4BA"/>
        </a:accent6>
        <a:hlink>
          <a:srgbClr val="CC9900"/>
        </a:hlink>
        <a:folHlink>
          <a:srgbClr val="ADA68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cepaper 2">
        <a:dk1>
          <a:srgbClr val="00264C"/>
        </a:dk1>
        <a:lt1>
          <a:srgbClr val="FFFFE9"/>
        </a:lt1>
        <a:dk2>
          <a:srgbClr val="333333"/>
        </a:dk2>
        <a:lt2>
          <a:srgbClr val="333333"/>
        </a:lt2>
        <a:accent1>
          <a:srgbClr val="78C0B2"/>
        </a:accent1>
        <a:accent2>
          <a:srgbClr val="262D4C"/>
        </a:accent2>
        <a:accent3>
          <a:srgbClr val="FFFFF2"/>
        </a:accent3>
        <a:accent4>
          <a:srgbClr val="001F40"/>
        </a:accent4>
        <a:accent5>
          <a:srgbClr val="BEDCD5"/>
        </a:accent5>
        <a:accent6>
          <a:srgbClr val="212844"/>
        </a:accent6>
        <a:hlink>
          <a:srgbClr val="598BBD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cepaper 3">
        <a:dk1>
          <a:srgbClr val="000000"/>
        </a:dk1>
        <a:lt1>
          <a:srgbClr val="F8F8F8"/>
        </a:lt1>
        <a:dk2>
          <a:srgbClr val="333333"/>
        </a:dk2>
        <a:lt2>
          <a:srgbClr val="5F5F5F"/>
        </a:lt2>
        <a:accent1>
          <a:srgbClr val="DDDDDD"/>
        </a:accent1>
        <a:accent2>
          <a:srgbClr val="808080"/>
        </a:accent2>
        <a:accent3>
          <a:srgbClr val="FBFBFB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cepaper 4">
        <a:dk1>
          <a:srgbClr val="00264C"/>
        </a:dk1>
        <a:lt1>
          <a:srgbClr val="FFFFFF"/>
        </a:lt1>
        <a:dk2>
          <a:srgbClr val="333333"/>
        </a:dk2>
        <a:lt2>
          <a:srgbClr val="2E697E"/>
        </a:lt2>
        <a:accent1>
          <a:srgbClr val="BAC8AA"/>
        </a:accent1>
        <a:accent2>
          <a:srgbClr val="6E9883"/>
        </a:accent2>
        <a:accent3>
          <a:srgbClr val="FFFFFF"/>
        </a:accent3>
        <a:accent4>
          <a:srgbClr val="001F40"/>
        </a:accent4>
        <a:accent5>
          <a:srgbClr val="D9E0D2"/>
        </a:accent5>
        <a:accent6>
          <a:srgbClr val="638976"/>
        </a:accent6>
        <a:hlink>
          <a:srgbClr val="CC9900"/>
        </a:hlink>
        <a:folHlink>
          <a:srgbClr val="7DAEC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cepaper 5">
        <a:dk1>
          <a:srgbClr val="20374E"/>
        </a:dk1>
        <a:lt1>
          <a:srgbClr val="DCE4D2"/>
        </a:lt1>
        <a:dk2>
          <a:srgbClr val="333333"/>
        </a:dk2>
        <a:lt2>
          <a:srgbClr val="524C46"/>
        </a:lt2>
        <a:accent1>
          <a:srgbClr val="C9C491"/>
        </a:accent1>
        <a:accent2>
          <a:srgbClr val="8A776A"/>
        </a:accent2>
        <a:accent3>
          <a:srgbClr val="EBEFE5"/>
        </a:accent3>
        <a:accent4>
          <a:srgbClr val="1A2D41"/>
        </a:accent4>
        <a:accent5>
          <a:srgbClr val="E1DEC7"/>
        </a:accent5>
        <a:accent6>
          <a:srgbClr val="7D6B5F"/>
        </a:accent6>
        <a:hlink>
          <a:srgbClr val="67895F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Scalla2010</Template>
  <TotalTime>9022</TotalTime>
  <Words>1398</Words>
  <Application>Microsoft Office PowerPoint</Application>
  <PresentationFormat>On-screen Show (4:3)</PresentationFormat>
  <Paragraphs>274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Ricepaper</vt:lpstr>
      <vt:lpstr>xrootd Roadmap</vt:lpstr>
      <vt:lpstr>Outline</vt:lpstr>
      <vt:lpstr>Recent Additions</vt:lpstr>
      <vt:lpstr>On the horizon</vt:lpstr>
      <vt:lpstr>Security Part 1</vt:lpstr>
      <vt:lpstr>Security Part 2</vt:lpstr>
      <vt:lpstr>Security Part 3</vt:lpstr>
      <vt:lpstr>Security Part 4</vt:lpstr>
      <vt:lpstr>Security Part 5</vt:lpstr>
      <vt:lpstr>Security Part 6</vt:lpstr>
      <vt:lpstr>Certificate Issues!</vt:lpstr>
      <vt:lpstr>Security Status</vt:lpstr>
      <vt:lpstr>Build using cmake</vt:lpstr>
      <vt:lpstr>EPEL Guidelines</vt:lpstr>
      <vt:lpstr>Integrated Checksums</vt:lpstr>
      <vt:lpstr>Extended Monitoring</vt:lpstr>
      <vt:lpstr>Alternate N2N Plug-in</vt:lpstr>
      <vt:lpstr>Things in the near future</vt:lpstr>
      <vt:lpstr>Extended POSC</vt:lpstr>
      <vt:lpstr>New Client</vt:lpstr>
      <vt:lpstr>Specialized Meta-Manager</vt:lpstr>
      <vt:lpstr>Integrated Alerts</vt:lpstr>
      <vt:lpstr>New Async I/O Model</vt:lpstr>
      <vt:lpstr>Way Out There</vt:lpstr>
      <vt:lpstr>Xinetd Based Proxy</vt:lpstr>
      <vt:lpstr>IPV6</vt:lpstr>
      <vt:lpstr>Conclusion</vt:lpstr>
      <vt:lpstr>Acknowledgements</vt:lpstr>
    </vt:vector>
  </TitlesOfParts>
  <Company>SLAC National Accelerator Laboratory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Andrew Hanushevsky</dc:creator>
  <cp:lastModifiedBy>abh</cp:lastModifiedBy>
  <cp:revision>432</cp:revision>
  <dcterms:created xsi:type="dcterms:W3CDTF">2010-08-24T03:26:13Z</dcterms:created>
  <dcterms:modified xsi:type="dcterms:W3CDTF">2011-09-12T15:33:48Z</dcterms:modified>
</cp:coreProperties>
</file>