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ms-office.activeX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8000"/>
    <a:srgbClr val="CCCC00"/>
    <a:srgbClr val="000000"/>
    <a:srgbClr val="FFFF00"/>
    <a:srgbClr val="CC6600"/>
    <a:srgbClr val="CC00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853DE-485D-4B40-97FB-AEB7550D1156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8368F-CD60-4B86-8900-9BDD6C89E3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770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mtClean="0"/>
              <a:t>Atlas Software Week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33400" y="64770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 1,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770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Atlas Software Week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001000" y="6309360"/>
            <a:ext cx="1143000" cy="9144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770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mtClean="0"/>
              <a:t>Atlas Software Week</a:t>
            </a:r>
            <a:endParaRPr lang="en-US" dirty="0"/>
          </a:p>
        </p:txBody>
      </p:sp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533400" y="64770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 1,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anglia.slac.stanford.edu:8080/ganglia/atlas/graph.php?g=network_report&amp;z=large&amp;c=atlas-xrootd&amp;m=bytes_out&amp;r=hour&amp;s=descending&amp;hc=4&amp;mc=2&amp;st=1290568742" TargetMode="External"/><Relationship Id="rId13" Type="http://schemas.openxmlformats.org/officeDocument/2006/relationships/image" Target="../media/image12.png"/><Relationship Id="rId3" Type="http://schemas.openxmlformats.org/officeDocument/2006/relationships/control" Target="../activeX/activeX2.xml"/><Relationship Id="rId7" Type="http://schemas.openxmlformats.org/officeDocument/2006/relationships/image" Target="../media/image9.png"/><Relationship Id="rId12" Type="http://schemas.openxmlformats.org/officeDocument/2006/relationships/hyperlink" Target="http://ganglia.slac.stanford.edu:8080/ganglia/atlas/?c=atlas-xrootd&amp;h=wain043.slac.stanford.edu&amp;m=bytes_out&amp;r=hour&amp;s=descending&amp;hc=4&amp;mc=2" TargetMode="Externa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5" Type="http://schemas.openxmlformats.org/officeDocument/2006/relationships/control" Target="../activeX/activeX4.xml"/><Relationship Id="rId10" Type="http://schemas.openxmlformats.org/officeDocument/2006/relationships/hyperlink" Target="http://ganglia.slac.stanford.edu:8080/ganglia/atlas/?c=atlas-xrootd&amp;h=wain022.slac.stanford.edu&amp;m=bytes_out&amp;r=hour&amp;s=descending&amp;hc=4&amp;mc=2" TargetMode="External"/><Relationship Id="rId4" Type="http://schemas.openxmlformats.org/officeDocument/2006/relationships/control" Target="../activeX/activeX3.xml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xrootd.org/doc/prod/xrd_config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 Monitoring</a:t>
            </a:r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Atlas Software Week</a:t>
            </a:r>
            <a:endParaRPr lang="en-US" dirty="0" smtClean="0"/>
          </a:p>
          <a:p>
            <a:r>
              <a:rPr lang="en-US" sz="2400" dirty="0" smtClean="0"/>
              <a:t>CERN</a:t>
            </a:r>
            <a:endParaRPr lang="en-US" sz="2400" dirty="0" smtClean="0"/>
          </a:p>
          <a:p>
            <a:r>
              <a:rPr lang="en-US" sz="2400" dirty="0" smtClean="0"/>
              <a:t>November 27 – December 3, </a:t>
            </a:r>
            <a:r>
              <a:rPr lang="en-US" sz="2400" dirty="0" smtClean="0"/>
              <a:t>2010</a:t>
            </a:r>
          </a:p>
          <a:p>
            <a:r>
              <a:rPr lang="en-US" sz="1800" dirty="0" smtClean="0"/>
              <a:t>Andrew Hanushevsky, SLAC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Render Basic Metrics</a:t>
            </a:r>
            <a:endParaRPr lang="en-US" dirty="0"/>
          </a:p>
        </p:txBody>
      </p:sp>
      <p:pic>
        <p:nvPicPr>
          <p:cNvPr id="4102" name="Picture 6" descr="wain044.slac.stanford.ed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9225" y="2295525"/>
            <a:ext cx="2162175" cy="1209675"/>
          </a:xfrm>
          <a:prstGeom prst="rect">
            <a:avLst/>
          </a:prstGeom>
          <a:noFill/>
        </p:spPr>
      </p:pic>
      <p:pic>
        <p:nvPicPr>
          <p:cNvPr id="4108" name="Picture 12" descr="atlas-xrootd NETWORK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19225" y="1828800"/>
            <a:ext cx="3781425" cy="1676400"/>
          </a:xfrm>
          <a:prstGeom prst="rect">
            <a:avLst/>
          </a:prstGeom>
          <a:noFill/>
        </p:spPr>
      </p:pic>
      <p:pic>
        <p:nvPicPr>
          <p:cNvPr id="4115" name="Picture 19" descr="wain022.slac.stanford.edu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29225" y="4800600"/>
            <a:ext cx="2162175" cy="1209675"/>
          </a:xfrm>
          <a:prstGeom prst="rect">
            <a:avLst/>
          </a:prstGeom>
          <a:noFill/>
        </p:spPr>
      </p:pic>
      <p:pic>
        <p:nvPicPr>
          <p:cNvPr id="4114" name="Picture 18" descr="wain043.slac.stanford.edu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29225" y="3581400"/>
            <a:ext cx="2162175" cy="1209676"/>
          </a:xfrm>
          <a:prstGeom prst="rect">
            <a:avLst/>
          </a:prstGeom>
          <a:noFill/>
        </p:spPr>
      </p:pic>
      <p:pic>
        <p:nvPicPr>
          <p:cNvPr id="4117" name="Picture 21" descr="atlas-xrootd PACKET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19225" y="4800600"/>
            <a:ext cx="3781425" cy="1676400"/>
          </a:xfrm>
          <a:prstGeom prst="rect">
            <a:avLst/>
          </a:prstGeom>
          <a:noFill/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  <p:controls>
      <p:control spid="4109" name="HTMLOption1" r:id="rId2" imgW="1371600" imgH="304920"/>
      <p:control spid="4110" name="DefaultOcx" r:id="rId3" imgW="1371600" imgH="304920"/>
      <p:control spid="4111" name="HTMLSelect1" r:id="rId4" imgW="857160" imgH="228600"/>
      <p:control spid="4112" name="HTMLSelect2" r:id="rId5" imgW="102888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x</a:t>
            </a:r>
            <a:r>
              <a:rPr lang="en-US" dirty="0" smtClean="0"/>
              <a:t>rootd provides a wealth of monitoring data</a:t>
            </a:r>
            <a:endParaRPr lang="en-US" dirty="0" smtClean="0"/>
          </a:p>
          <a:p>
            <a:pPr lvl="1"/>
            <a:r>
              <a:rPr lang="en-US" dirty="0" smtClean="0"/>
              <a:t>From super detailed to basic summaries</a:t>
            </a:r>
            <a:endParaRPr lang="en-US" dirty="0" smtClean="0"/>
          </a:p>
          <a:p>
            <a:r>
              <a:rPr lang="en-US" dirty="0" smtClean="0"/>
              <a:t>Your needs will determine what you collect</a:t>
            </a:r>
            <a:endParaRPr lang="en-US" dirty="0" smtClean="0"/>
          </a:p>
          <a:p>
            <a:pPr lvl="1"/>
            <a:r>
              <a:rPr lang="en-US" dirty="0" smtClean="0"/>
              <a:t>We suggest sticking with periodic summary data</a:t>
            </a:r>
            <a:endParaRPr lang="en-US" dirty="0" smtClean="0"/>
          </a:p>
          <a:p>
            <a:pPr marL="342900" lvl="1" indent="-342900">
              <a:buClrTx/>
              <a:buSzPct val="85000"/>
              <a:buBlip>
                <a:blip r:embed="rId2"/>
              </a:buBlip>
            </a:pPr>
            <a:r>
              <a:rPr lang="en-US" sz="3200" dirty="0" smtClean="0">
                <a:cs typeface="Courier New" pitchFamily="49" charset="0"/>
              </a:rPr>
              <a:t>However, you </a:t>
            </a:r>
            <a:r>
              <a:rPr lang="en-US" sz="3200" dirty="0" smtClean="0">
                <a:cs typeface="Courier New" pitchFamily="49" charset="0"/>
              </a:rPr>
              <a:t>must have a monitoring </a:t>
            </a:r>
            <a:r>
              <a:rPr lang="en-US" sz="3200" dirty="0" smtClean="0">
                <a:cs typeface="Courier New" pitchFamily="49" charset="0"/>
              </a:rPr>
              <a:t>system</a:t>
            </a:r>
            <a:endParaRPr lang="en-US" sz="3200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Ganglia, Gris, </a:t>
            </a:r>
            <a:r>
              <a:rPr lang="en-US" dirty="0" err="1" smtClean="0">
                <a:cs typeface="Courier New" pitchFamily="49" charset="0"/>
              </a:rPr>
              <a:t>Nagios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err="1" smtClean="0">
                <a:cs typeface="Courier New" pitchFamily="49" charset="0"/>
              </a:rPr>
              <a:t>MonaLisa</a:t>
            </a:r>
            <a:r>
              <a:rPr lang="en-US" dirty="0" smtClean="0">
                <a:cs typeface="Courier New" pitchFamily="49" charset="0"/>
              </a:rPr>
              <a:t>, or other</a:t>
            </a: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524000" cy="228600"/>
          </a:xfrm>
        </p:spPr>
        <p:txBody>
          <a:bodyPr/>
          <a:lstStyle/>
          <a:p>
            <a:pPr algn="l"/>
            <a:r>
              <a:rPr lang="en-US" dirty="0" smtClean="0"/>
              <a:t> Atlas Software Week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6344" y="1752600"/>
            <a:ext cx="8677656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Contributors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Alice: Derek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Feichtinger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ATLAS: Charles Waldman, 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Wei 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Yang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CERN: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Fabrizio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Furano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Lukasz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Janyst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Andreas Peters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CMS: Brian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Bockelman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Fermi/GLAST: Tony Johnson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(Java)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FZK: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Artem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Trunov</a:t>
            </a:r>
            <a:endParaRPr lang="en-US" sz="2000" kern="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LBNL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kern="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team)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LSST: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Daniel Wang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Root: Gerri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Ganis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Beterand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Bellenet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Fons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Rademakers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SLAC: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Tofigh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Azemoon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, Andrew Hanushevsky,	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Wilko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Kroeger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Collaborators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BNL, CERN, FZK, IN2P3, OSG, SLAC, UC, UTA, UVIC,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UWisc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 Funding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US Department of Energy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Contract DE-AC02-76SF00515 with Stanford University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 to xrootd monitoring</a:t>
            </a:r>
          </a:p>
          <a:p>
            <a:pPr lvl="1"/>
            <a:r>
              <a:rPr lang="en-US" smtClean="0"/>
              <a:t>What’s available</a:t>
            </a:r>
          </a:p>
          <a:p>
            <a:pPr lvl="1"/>
            <a:r>
              <a:rPr lang="en-US" smtClean="0"/>
              <a:t>How it works</a:t>
            </a:r>
          </a:p>
          <a:p>
            <a:pPr lvl="1"/>
            <a:r>
              <a:rPr lang="en-US" smtClean="0"/>
              <a:t>What you probably really want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xrootd monitoring?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Server-side </a:t>
            </a:r>
            <a:r>
              <a:rPr lang="en-US" dirty="0" smtClean="0"/>
              <a:t>services </a:t>
            </a:r>
            <a:r>
              <a:rPr lang="en-US" dirty="0" smtClean="0"/>
              <a:t>that </a:t>
            </a:r>
            <a:r>
              <a:rPr lang="en-US" dirty="0" smtClean="0"/>
              <a:t>report information</a:t>
            </a:r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services configured </a:t>
            </a:r>
            <a:r>
              <a:rPr lang="en-US" dirty="0" smtClean="0"/>
              <a:t>via the xrootd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  <a:endParaRPr lang="en-US" dirty="0" smtClean="0"/>
          </a:p>
          <a:p>
            <a:pPr lvl="2"/>
            <a:r>
              <a:rPr lang="en-US" dirty="0" smtClean="0"/>
              <a:t>Real-time detailed monitoring</a:t>
            </a:r>
          </a:p>
          <a:p>
            <a:pPr lvl="3"/>
            <a:r>
              <a:rPr lang="en-US" dirty="0" smtClean="0"/>
              <a:t>x</a:t>
            </a:r>
            <a:r>
              <a:rPr lang="en-US" dirty="0" smtClean="0"/>
              <a:t>rootd.monitor directive</a:t>
            </a:r>
            <a:endParaRPr lang="en-US" dirty="0" smtClean="0"/>
          </a:p>
          <a:p>
            <a:pPr lvl="2"/>
            <a:r>
              <a:rPr lang="en-US" dirty="0" smtClean="0"/>
              <a:t>Periodic summary monitoring</a:t>
            </a:r>
          </a:p>
          <a:p>
            <a:pPr lvl="3"/>
            <a:r>
              <a:rPr lang="en-US" dirty="0" err="1" smtClean="0"/>
              <a:t>x</a:t>
            </a:r>
            <a:r>
              <a:rPr lang="en-US" dirty="0" err="1" smtClean="0"/>
              <a:t>rd.report</a:t>
            </a:r>
            <a:r>
              <a:rPr lang="en-US" dirty="0" smtClean="0"/>
              <a:t> directive</a:t>
            </a:r>
            <a:endParaRPr lang="en-US" dirty="0" smtClean="0"/>
          </a:p>
          <a:p>
            <a:pPr lvl="1"/>
            <a:r>
              <a:rPr lang="en-US" dirty="0" smtClean="0"/>
              <a:t>Details in “</a:t>
            </a:r>
            <a:r>
              <a:rPr lang="en-US" dirty="0" err="1" smtClean="0"/>
              <a:t>Xrd</a:t>
            </a:r>
            <a:r>
              <a:rPr lang="en-US" dirty="0" smtClean="0"/>
              <a:t>/Xrootd </a:t>
            </a:r>
            <a:r>
              <a:rPr lang="en-US" dirty="0" smtClean="0"/>
              <a:t>Configuration </a:t>
            </a:r>
            <a:r>
              <a:rPr lang="en-US" dirty="0" smtClean="0"/>
              <a:t>Reference”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xrootd.org/doc/prod/xrd_config.htm</a:t>
            </a:r>
            <a:endParaRPr lang="en-US" dirty="0" smtClean="0"/>
          </a:p>
          <a:p>
            <a:pPr lvl="2"/>
            <a:r>
              <a:rPr lang="en-US" dirty="0" smtClean="0"/>
              <a:t>http://</a:t>
            </a:r>
            <a:r>
              <a:rPr lang="en-US" dirty="0" smtClean="0"/>
              <a:t>xrootd.org/doc/prod/xrd_config.pdf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7924800" cy="1143000"/>
          </a:xfrm>
        </p:spPr>
        <p:txBody>
          <a:bodyPr/>
          <a:lstStyle/>
          <a:p>
            <a:r>
              <a:rPr lang="en-US" dirty="0" smtClean="0"/>
              <a:t>Why Two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r>
              <a:rPr lang="en-US" dirty="0" smtClean="0"/>
              <a:t>Real-time and periodic data vastly different</a:t>
            </a:r>
            <a:endParaRPr lang="en-US" dirty="0" smtClean="0"/>
          </a:p>
          <a:p>
            <a:pPr lvl="1"/>
            <a:r>
              <a:rPr lang="en-US" dirty="0" smtClean="0"/>
              <a:t>Each service designed for unique data requirements</a:t>
            </a:r>
            <a:endParaRPr lang="en-US" dirty="0" smtClean="0"/>
          </a:p>
          <a:p>
            <a:pPr lvl="2"/>
            <a:r>
              <a:rPr lang="en-US" dirty="0" smtClean="0"/>
              <a:t>Real-time data is fast paced and continuous</a:t>
            </a:r>
          </a:p>
          <a:p>
            <a:pPr lvl="3"/>
            <a:r>
              <a:rPr lang="en-US" dirty="0" smtClean="0"/>
              <a:t>Setting this up is not for the faint-of-heart</a:t>
            </a:r>
            <a:endParaRPr lang="en-US" dirty="0" smtClean="0"/>
          </a:p>
          <a:p>
            <a:pPr lvl="2"/>
            <a:r>
              <a:rPr lang="en-US" dirty="0" smtClean="0"/>
              <a:t>Periodic data is rather leisurely but </a:t>
            </a:r>
            <a:r>
              <a:rPr lang="en-US" dirty="0" err="1" smtClean="0"/>
              <a:t>bursty</a:t>
            </a:r>
            <a:endParaRPr lang="en-US" dirty="0" smtClean="0"/>
          </a:p>
          <a:p>
            <a:pPr lvl="3"/>
            <a:r>
              <a:rPr lang="en-US" dirty="0" smtClean="0"/>
              <a:t>Has few requirements and is r</a:t>
            </a:r>
            <a:r>
              <a:rPr lang="en-US" dirty="0" smtClean="0"/>
              <a:t>elatively easy to setup</a:t>
            </a:r>
          </a:p>
          <a:p>
            <a:r>
              <a:rPr lang="en-US" dirty="0" smtClean="0"/>
              <a:t>It’s likely you will only use periodic summaries</a:t>
            </a:r>
          </a:p>
          <a:p>
            <a:pPr lvl="1"/>
            <a:r>
              <a:rPr lang="en-US" dirty="0" smtClean="0"/>
              <a:t>As we shall see as we go 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Monitoring Flow</a:t>
            </a:r>
            <a:endParaRPr lang="en-US" dirty="0"/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2" name="Footer Placeholder 9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676400" y="2209800"/>
            <a:ext cx="8683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i="1"/>
              <a:t>xrootd </a:t>
            </a:r>
          </a:p>
          <a:p>
            <a:pPr algn="ctr"/>
            <a:r>
              <a:rPr lang="en-US" sz="1200" b="1" i="1"/>
              <a:t>Requests</a:t>
            </a:r>
          </a:p>
          <a:p>
            <a:pPr algn="ctr"/>
            <a:endParaRPr lang="en-US" sz="1200" b="1" i="1">
              <a:solidFill>
                <a:srgbClr val="FF3300"/>
              </a:solidFill>
            </a:endParaRPr>
          </a:p>
          <a:p>
            <a:pPr algn="ctr"/>
            <a:r>
              <a:rPr lang="en-US" sz="1200" b="1" i="1"/>
              <a:t>Client</a:t>
            </a:r>
          </a:p>
          <a:p>
            <a:pPr algn="ctr"/>
            <a:r>
              <a:rPr lang="en-US" sz="1200" b="1" i="1"/>
              <a:t>Events</a:t>
            </a: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838200" y="2438400"/>
            <a:ext cx="838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2514600" y="2438400"/>
            <a:ext cx="838200" cy="6096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4114800" y="3200400"/>
            <a:ext cx="838200" cy="609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4114800" y="1676400"/>
            <a:ext cx="838200" cy="609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7696200" y="1676400"/>
            <a:ext cx="609600" cy="457200"/>
          </a:xfrm>
          <a:prstGeom prst="flowChartMagneticDisk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utoShape 10"/>
          <p:cNvSpPr>
            <a:spLocks noChangeArrowheads="1"/>
          </p:cNvSpPr>
          <p:nvPr/>
        </p:nvSpPr>
        <p:spPr bwMode="auto">
          <a:xfrm>
            <a:off x="7696200" y="3276600"/>
            <a:ext cx="609600" cy="457200"/>
          </a:xfrm>
          <a:prstGeom prst="flowChartMagneticDisk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>
            <a:off x="1676400" y="2743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 flipV="1">
            <a:off x="3352800" y="1981200"/>
            <a:ext cx="762000" cy="457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3352800" y="3048000"/>
            <a:ext cx="762000" cy="457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 flipV="1">
            <a:off x="6934200" y="2057400"/>
            <a:ext cx="762000" cy="457200"/>
          </a:xfrm>
          <a:prstGeom prst="line">
            <a:avLst/>
          </a:prstGeom>
          <a:noFill/>
          <a:ln w="38100">
            <a:solidFill>
              <a:schemeClr val="accent4">
                <a:lumMod val="90000"/>
                <a:lumOff val="10000"/>
              </a:schemeClr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6923087" y="1905000"/>
            <a:ext cx="76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>
            <a:off x="6923087" y="3505200"/>
            <a:ext cx="76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AutoShape 17"/>
          <p:cNvSpPr>
            <a:spLocks noChangeArrowheads="1"/>
          </p:cNvSpPr>
          <p:nvPr/>
        </p:nvSpPr>
        <p:spPr bwMode="auto">
          <a:xfrm>
            <a:off x="7612062" y="2438400"/>
            <a:ext cx="8382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873125" y="25908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Client</a:t>
            </a: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2514600" y="25908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xrootd</a:t>
            </a:r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4010025" y="1727200"/>
            <a:ext cx="1019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/>
              <a:t>Data</a:t>
            </a:r>
          </a:p>
          <a:p>
            <a:pPr algn="ctr"/>
            <a:r>
              <a:rPr lang="en-US" sz="1400" b="1"/>
              <a:t>Collector</a:t>
            </a: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7750175" y="1752600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7604125" y="2454275"/>
            <a:ext cx="854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RT Data</a:t>
            </a:r>
          </a:p>
          <a:p>
            <a:pPr algn="ctr"/>
            <a:r>
              <a:rPr lang="en-US" sz="1400" b="1" dirty="0"/>
              <a:t>Display</a:t>
            </a: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4038600" y="3216275"/>
            <a:ext cx="1019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/>
              <a:t>Data</a:t>
            </a:r>
          </a:p>
          <a:p>
            <a:pPr algn="ctr"/>
            <a:r>
              <a:rPr lang="en-US" sz="1400" b="1"/>
              <a:t>Collector</a:t>
            </a: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6266656" y="3443288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67" name="Text Box 25"/>
          <p:cNvSpPr txBox="1">
            <a:spLocks noChangeArrowheads="1"/>
          </p:cNvSpPr>
          <p:nvPr/>
        </p:nvSpPr>
        <p:spPr bwMode="auto">
          <a:xfrm rot="19688041">
            <a:off x="2895600" y="1905000"/>
            <a:ext cx="133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Detailed Stream</a:t>
            </a:r>
          </a:p>
        </p:txBody>
      </p:sp>
      <p:sp>
        <p:nvSpPr>
          <p:cNvPr id="68" name="Text Box 26"/>
          <p:cNvSpPr txBox="1">
            <a:spLocks noChangeArrowheads="1"/>
          </p:cNvSpPr>
          <p:nvPr/>
        </p:nvSpPr>
        <p:spPr bwMode="auto">
          <a:xfrm rot="1800000">
            <a:off x="3048000" y="3230563"/>
            <a:ext cx="1087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Meta Stream</a:t>
            </a: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685800" y="3810000"/>
            <a:ext cx="8153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b="1" dirty="0"/>
              <a:t>Start </a:t>
            </a:r>
            <a:r>
              <a:rPr lang="en-US" sz="2400" b="1" dirty="0" smtClean="0"/>
              <a:t>Session	</a:t>
            </a:r>
            <a:r>
              <a:rPr lang="en-US" sz="2000" dirty="0" err="1" smtClean="0">
                <a:solidFill>
                  <a:srgbClr val="008000"/>
                </a:solidFill>
              </a:rPr>
              <a:t>sessionId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user, </a:t>
            </a:r>
            <a:r>
              <a:rPr lang="en-US" sz="2000" dirty="0" smtClean="0"/>
              <a:t>pid</a:t>
            </a:r>
            <a:r>
              <a:rPr lang="en-US" sz="2000" dirty="0"/>
              <a:t>, client, server, start </a:t>
            </a:r>
            <a:r>
              <a:rPr lang="en-US" sz="2000" dirty="0" smtClean="0"/>
              <a:t>T, authinfo</a:t>
            </a:r>
            <a:endParaRPr lang="en-US" sz="2000" dirty="0"/>
          </a:p>
          <a:p>
            <a:pPr eaLnBrk="1" hangingPunct="1">
              <a:buFontTx/>
              <a:buChar char="•"/>
            </a:pPr>
            <a:r>
              <a:rPr lang="en-US" sz="2400" b="1" dirty="0" smtClean="0"/>
              <a:t>FRM Staging	</a:t>
            </a:r>
            <a:r>
              <a:rPr lang="en-US" sz="2000" dirty="0" err="1" smtClean="0"/>
              <a:t>stageid</a:t>
            </a:r>
            <a:r>
              <a:rPr lang="en-US" sz="2000" dirty="0"/>
              <a:t>, user, </a:t>
            </a:r>
            <a:r>
              <a:rPr lang="en-US" sz="2000" dirty="0" smtClean="0"/>
              <a:t>pid</a:t>
            </a:r>
            <a:r>
              <a:rPr lang="en-US" sz="2000" dirty="0"/>
              <a:t>,</a:t>
            </a:r>
            <a:r>
              <a:rPr lang="en-US" sz="2400" dirty="0"/>
              <a:t> </a:t>
            </a:r>
            <a:r>
              <a:rPr lang="en-US" sz="2000" dirty="0"/>
              <a:t>client, file path, stage T, duration, server</a:t>
            </a:r>
          </a:p>
          <a:p>
            <a:pPr eaLnBrk="1" hangingPunct="1">
              <a:buFontTx/>
              <a:buChar char="•"/>
            </a:pPr>
            <a:r>
              <a:rPr lang="en-US" sz="2400" b="1" dirty="0"/>
              <a:t>Open </a:t>
            </a:r>
            <a:r>
              <a:rPr lang="en-US" sz="2400" b="1" dirty="0" smtClean="0"/>
              <a:t>File	</a:t>
            </a:r>
            <a:r>
              <a:rPr lang="en-US" sz="2000" dirty="0" err="1" smtClean="0">
                <a:solidFill>
                  <a:srgbClr val="0070C0"/>
                </a:solidFill>
              </a:rPr>
              <a:t>fileid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user, </a:t>
            </a:r>
            <a:r>
              <a:rPr lang="en-US" sz="2000" dirty="0" smtClean="0"/>
              <a:t>pid</a:t>
            </a:r>
            <a:r>
              <a:rPr lang="en-US" sz="2000" dirty="0"/>
              <a:t>, client, server, file path, open </a:t>
            </a:r>
            <a:r>
              <a:rPr lang="en-US" sz="2000" dirty="0" smtClean="0"/>
              <a:t>T</a:t>
            </a:r>
          </a:p>
          <a:p>
            <a:pPr>
              <a:buFontTx/>
              <a:buChar char="•"/>
            </a:pPr>
            <a:r>
              <a:rPr lang="en-US" sz="2400" b="1" dirty="0" smtClean="0"/>
              <a:t>File I/O</a:t>
            </a:r>
            <a:r>
              <a:rPr lang="en-US" sz="2400" b="1" dirty="0" smtClean="0"/>
              <a:t>	</a:t>
            </a:r>
            <a:r>
              <a:rPr lang="en-US" sz="2000" dirty="0" err="1" smtClean="0">
                <a:solidFill>
                  <a:srgbClr val="0070C0"/>
                </a:solidFill>
              </a:rPr>
              <a:t>fileid</a:t>
            </a:r>
            <a:r>
              <a:rPr lang="en-US" sz="2000" dirty="0" smtClean="0"/>
              <a:t>,</a:t>
            </a:r>
            <a:r>
              <a:rPr lang="en-US" sz="2000" b="1" dirty="0" smtClean="0"/>
              <a:t> </a:t>
            </a:r>
            <a:r>
              <a:rPr lang="en-US" sz="2000" dirty="0" smtClean="0"/>
              <a:t>I/O length, offset, window T</a:t>
            </a:r>
            <a:endParaRPr lang="en-US" sz="2000" dirty="0" smtClean="0"/>
          </a:p>
          <a:p>
            <a:pPr eaLnBrk="1" hangingPunct="1">
              <a:buFontTx/>
              <a:buChar char="•"/>
            </a:pPr>
            <a:r>
              <a:rPr lang="en-US" sz="2400" b="1" dirty="0" smtClean="0"/>
              <a:t>Close File	</a:t>
            </a:r>
            <a:r>
              <a:rPr lang="en-US" sz="2000" dirty="0" err="1" smtClean="0">
                <a:solidFill>
                  <a:srgbClr val="0070C0"/>
                </a:solidFill>
              </a:rPr>
              <a:t>fileid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bytes read, bytes written, close </a:t>
            </a:r>
            <a:r>
              <a:rPr lang="en-US" sz="2000" dirty="0" smtClean="0"/>
              <a:t>T</a:t>
            </a:r>
          </a:p>
          <a:p>
            <a:pPr>
              <a:buFontTx/>
              <a:buChar char="•"/>
            </a:pPr>
            <a:r>
              <a:rPr lang="en-US" sz="2400" b="1" dirty="0" smtClean="0"/>
              <a:t>App data</a:t>
            </a:r>
            <a:r>
              <a:rPr lang="en-US" sz="2400" b="1" dirty="0" smtClean="0"/>
              <a:t>	</a:t>
            </a:r>
            <a:r>
              <a:rPr lang="en-US" sz="2000" dirty="0" smtClean="0"/>
              <a:t>user</a:t>
            </a:r>
            <a:r>
              <a:rPr lang="en-US" sz="2000" dirty="0" smtClean="0"/>
              <a:t>, </a:t>
            </a:r>
            <a:r>
              <a:rPr lang="en-US" sz="2000" dirty="0" smtClean="0"/>
              <a:t>pid</a:t>
            </a:r>
            <a:r>
              <a:rPr lang="en-US" sz="2000" dirty="0" smtClean="0"/>
              <a:t>, client, server, </a:t>
            </a:r>
            <a:r>
              <a:rPr lang="en-US" sz="2000" dirty="0" smtClean="0"/>
              <a:t>application specific data</a:t>
            </a:r>
            <a:endParaRPr lang="en-US" sz="2000" dirty="0"/>
          </a:p>
          <a:p>
            <a:pPr eaLnBrk="1" hangingPunct="1">
              <a:buFontTx/>
              <a:buChar char="•"/>
            </a:pPr>
            <a:r>
              <a:rPr lang="en-US" sz="2400" b="1" dirty="0"/>
              <a:t>End </a:t>
            </a:r>
            <a:r>
              <a:rPr lang="en-US" sz="2400" b="1" dirty="0" smtClean="0"/>
              <a:t>Session	</a:t>
            </a:r>
            <a:r>
              <a:rPr lang="en-US" sz="2000" dirty="0" err="1" smtClean="0">
                <a:solidFill>
                  <a:srgbClr val="008000"/>
                </a:solidFill>
              </a:rPr>
              <a:t>sessionId</a:t>
            </a:r>
            <a:r>
              <a:rPr lang="en-US" sz="2000" dirty="0"/>
              <a:t>, duration, end T</a:t>
            </a:r>
          </a:p>
          <a:p>
            <a:pPr lvl="1" eaLnBrk="1" hangingPunct="1"/>
            <a:r>
              <a:rPr lang="en-US" sz="2000" b="1" dirty="0"/>
              <a:t>                  </a:t>
            </a:r>
            <a:endParaRPr lang="en-US" sz="2000" dirty="0"/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6098381" y="3200400"/>
            <a:ext cx="838200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"/>
          <p:cNvSpPr>
            <a:spLocks noChangeArrowheads="1"/>
          </p:cNvSpPr>
          <p:nvPr/>
        </p:nvSpPr>
        <p:spPr bwMode="auto">
          <a:xfrm>
            <a:off x="6098381" y="1676400"/>
            <a:ext cx="838200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6007894" y="1727200"/>
            <a:ext cx="1019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Decoder</a:t>
            </a:r>
            <a:endParaRPr lang="en-US" sz="1400" b="1" dirty="0"/>
          </a:p>
          <a:p>
            <a:pPr algn="ctr"/>
            <a:r>
              <a:rPr lang="en-US" sz="1400" b="1" dirty="0" smtClean="0"/>
              <a:t>Loader</a:t>
            </a:r>
            <a:endParaRPr lang="en-US" sz="1400" b="1" dirty="0"/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6007894" y="3216275"/>
            <a:ext cx="1019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Decoder</a:t>
            </a:r>
            <a:endParaRPr lang="en-US" sz="1400" b="1" dirty="0"/>
          </a:p>
          <a:p>
            <a:pPr algn="ctr"/>
            <a:r>
              <a:rPr lang="en-US" sz="1400" b="1" dirty="0" smtClean="0"/>
              <a:t>Loader</a:t>
            </a:r>
            <a:endParaRPr lang="en-US" sz="1400" b="1" dirty="0"/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750175" y="3367087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5715000" y="19812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6266656" y="2681288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78" name="Rectangle 6"/>
          <p:cNvSpPr>
            <a:spLocks noChangeArrowheads="1"/>
          </p:cNvSpPr>
          <p:nvPr/>
        </p:nvSpPr>
        <p:spPr bwMode="auto">
          <a:xfrm>
            <a:off x="6098381" y="2438400"/>
            <a:ext cx="838200" cy="6096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07894" y="2454275"/>
            <a:ext cx="1019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Query</a:t>
            </a:r>
          </a:p>
          <a:p>
            <a:pPr algn="ctr"/>
            <a:r>
              <a:rPr lang="en-US" sz="1400" b="1" dirty="0" smtClean="0"/>
              <a:t>Rendering</a:t>
            </a:r>
            <a:endParaRPr lang="en-US" sz="1400" b="1" dirty="0"/>
          </a:p>
        </p:txBody>
      </p:sp>
      <p:sp>
        <p:nvSpPr>
          <p:cNvPr id="80" name="Line 14"/>
          <p:cNvSpPr>
            <a:spLocks noChangeShapeType="1"/>
          </p:cNvSpPr>
          <p:nvPr/>
        </p:nvSpPr>
        <p:spPr bwMode="auto">
          <a:xfrm flipH="1" flipV="1">
            <a:off x="6934200" y="2895600"/>
            <a:ext cx="762000" cy="457200"/>
          </a:xfrm>
          <a:prstGeom prst="line">
            <a:avLst/>
          </a:prstGeom>
          <a:noFill/>
          <a:ln w="38100">
            <a:solidFill>
              <a:schemeClr val="accent4">
                <a:lumMod val="90000"/>
                <a:lumOff val="10000"/>
              </a:schemeClr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6934200" y="2743200"/>
            <a:ext cx="685800" cy="0"/>
          </a:xfrm>
          <a:prstGeom prst="line">
            <a:avLst/>
          </a:prstGeom>
          <a:noFill/>
          <a:ln w="38100">
            <a:solidFill>
              <a:schemeClr val="accent4">
                <a:lumMod val="90000"/>
                <a:lumOff val="10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AutoShape 10"/>
          <p:cNvSpPr>
            <a:spLocks noChangeArrowheads="1"/>
          </p:cNvSpPr>
          <p:nvPr/>
        </p:nvSpPr>
        <p:spPr bwMode="auto">
          <a:xfrm>
            <a:off x="5328954" y="1828800"/>
            <a:ext cx="406400" cy="304800"/>
          </a:xfrm>
          <a:prstGeom prst="flowChartMagneticDisk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5273109" y="1828800"/>
            <a:ext cx="518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File</a:t>
            </a:r>
            <a:endParaRPr lang="en-US" b="1" dirty="0"/>
          </a:p>
        </p:txBody>
      </p:sp>
      <p:sp>
        <p:nvSpPr>
          <p:cNvPr id="86" name="Line 16"/>
          <p:cNvSpPr>
            <a:spLocks noChangeShapeType="1"/>
          </p:cNvSpPr>
          <p:nvPr/>
        </p:nvSpPr>
        <p:spPr bwMode="auto">
          <a:xfrm>
            <a:off x="4953000" y="19812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16"/>
          <p:cNvSpPr>
            <a:spLocks noChangeShapeType="1"/>
          </p:cNvSpPr>
          <p:nvPr/>
        </p:nvSpPr>
        <p:spPr bwMode="auto">
          <a:xfrm>
            <a:off x="5715000" y="3516868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0"/>
          <p:cNvSpPr>
            <a:spLocks noChangeArrowheads="1"/>
          </p:cNvSpPr>
          <p:nvPr/>
        </p:nvSpPr>
        <p:spPr bwMode="auto">
          <a:xfrm>
            <a:off x="5328954" y="3364468"/>
            <a:ext cx="406400" cy="304800"/>
          </a:xfrm>
          <a:prstGeom prst="flowChartMagneticDisk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5273109" y="3364468"/>
            <a:ext cx="518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File</a:t>
            </a:r>
            <a:endParaRPr lang="en-US" b="1" dirty="0"/>
          </a:p>
        </p:txBody>
      </p:sp>
      <p:sp>
        <p:nvSpPr>
          <p:cNvPr id="90" name="Line 16"/>
          <p:cNvSpPr>
            <a:spLocks noChangeShapeType="1"/>
          </p:cNvSpPr>
          <p:nvPr/>
        </p:nvSpPr>
        <p:spPr bwMode="auto">
          <a:xfrm>
            <a:off x="4953000" y="3516868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077200" cy="1143000"/>
          </a:xfrm>
        </p:spPr>
        <p:txBody>
          <a:bodyPr/>
          <a:lstStyle/>
          <a:p>
            <a:r>
              <a:rPr lang="en-US" dirty="0" smtClean="0"/>
              <a:t>Real-Time Data Handling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Potentially &gt; 50 MB/Sec monitoring stream</a:t>
            </a:r>
            <a:endParaRPr lang="en-US" dirty="0" smtClean="0"/>
          </a:p>
          <a:p>
            <a:pPr lvl="1"/>
            <a:r>
              <a:rPr lang="en-US" dirty="0" smtClean="0"/>
              <a:t>Needs fast data collector (i.e. monitoring server)</a:t>
            </a:r>
            <a:endParaRPr lang="en-US" dirty="0" smtClean="0"/>
          </a:p>
          <a:p>
            <a:pPr lvl="2"/>
            <a:r>
              <a:rPr lang="en-US" dirty="0" smtClean="0"/>
              <a:t>Part of the base package</a:t>
            </a:r>
          </a:p>
          <a:p>
            <a:r>
              <a:rPr lang="en-US" dirty="0" smtClean="0"/>
              <a:t>Complex inter-related data</a:t>
            </a:r>
            <a:endParaRPr lang="en-US" dirty="0" smtClean="0"/>
          </a:p>
          <a:p>
            <a:pPr lvl="1"/>
            <a:r>
              <a:rPr lang="en-US" dirty="0" smtClean="0"/>
              <a:t>Needs sophisticated tools to probe relationships</a:t>
            </a:r>
            <a:endParaRPr lang="en-US" dirty="0" smtClean="0"/>
          </a:p>
          <a:p>
            <a:pPr lvl="2"/>
            <a:r>
              <a:rPr lang="en-US" dirty="0" smtClean="0"/>
              <a:t>Base package interfaces with </a:t>
            </a:r>
            <a:r>
              <a:rPr lang="en-US" dirty="0" err="1" smtClean="0"/>
              <a:t>mySQL</a:t>
            </a:r>
            <a:endParaRPr lang="en-US" dirty="0" smtClean="0"/>
          </a:p>
          <a:p>
            <a:pPr lvl="2"/>
            <a:r>
              <a:rPr lang="en-US" dirty="0" smtClean="0"/>
              <a:t>Provides basic web-interface rendering of data</a:t>
            </a:r>
            <a:endParaRPr lang="en-US" dirty="0" smtClean="0"/>
          </a:p>
          <a:p>
            <a:r>
              <a:rPr lang="en-US" dirty="0" smtClean="0"/>
              <a:t>This is a lot of work to put up!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Can Get Very Good Insights</a:t>
            </a:r>
            <a:endParaRPr lang="en-US" dirty="0"/>
          </a:p>
        </p:txBody>
      </p:sp>
      <p:pic>
        <p:nvPicPr>
          <p:cNvPr id="5" name="Picture 4" descr="snapsho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8387" y="1600200"/>
            <a:ext cx="4748213" cy="479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4441" y="3276600"/>
            <a:ext cx="1609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</a:t>
            </a:r>
          </a:p>
          <a:p>
            <a:pPr algn="ctr"/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Performers</a:t>
            </a:r>
          </a:p>
          <a:p>
            <a:pPr algn="ctr"/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382000" cy="1143000"/>
          </a:xfrm>
        </p:spPr>
        <p:txBody>
          <a:bodyPr/>
          <a:lstStyle/>
          <a:p>
            <a:r>
              <a:rPr lang="en-US" dirty="0" smtClean="0"/>
              <a:t>Summary Monitoring Is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 smtClean="0"/>
              <a:t>Summary data periodically reported</a:t>
            </a:r>
            <a:endParaRPr lang="en-US" dirty="0" smtClean="0"/>
          </a:p>
          <a:p>
            <a:pPr lvl="1"/>
            <a:r>
              <a:rPr lang="en-US" dirty="0" smtClean="0"/>
              <a:t>Very l</a:t>
            </a:r>
            <a:r>
              <a:rPr lang="en-US" dirty="0" smtClean="0"/>
              <a:t>arge amount of data available</a:t>
            </a:r>
          </a:p>
          <a:p>
            <a:pPr lvl="2"/>
            <a:r>
              <a:rPr lang="en-US" dirty="0" smtClean="0"/>
              <a:t>http://</a:t>
            </a:r>
            <a:r>
              <a:rPr lang="en-US" dirty="0" smtClean="0"/>
              <a:t>xrootd.org/doc/prod/xrd_monitoring.htm</a:t>
            </a:r>
            <a:endParaRPr lang="en-US" dirty="0" smtClean="0"/>
          </a:p>
          <a:p>
            <a:pPr lvl="1"/>
            <a:r>
              <a:rPr lang="en-US" dirty="0" smtClean="0"/>
              <a:t>You pick which is to be reported by category</a:t>
            </a:r>
          </a:p>
          <a:p>
            <a:pPr lvl="2"/>
            <a:r>
              <a:rPr lang="en-US" dirty="0" smtClean="0"/>
              <a:t>Use the </a:t>
            </a:r>
            <a:r>
              <a:rPr lang="en-US" dirty="0" err="1" smtClean="0"/>
              <a:t>xrd.report</a:t>
            </a:r>
            <a:r>
              <a:rPr lang="en-US" dirty="0" smtClean="0"/>
              <a:t> directive</a:t>
            </a:r>
          </a:p>
          <a:p>
            <a:pPr lvl="1"/>
            <a:r>
              <a:rPr lang="en-US" dirty="0" smtClean="0"/>
              <a:t>Centrally collect it via provided </a:t>
            </a:r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mpxstats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tool</a:t>
            </a:r>
          </a:p>
          <a:p>
            <a:pPr lvl="2"/>
            <a:r>
              <a:rPr lang="en-US" dirty="0" smtClean="0"/>
              <a:t>Merges and converts xml streams to keyword/value pairs</a:t>
            </a:r>
          </a:p>
          <a:p>
            <a:pPr lvl="1"/>
            <a:r>
              <a:rPr lang="en-US" dirty="0" smtClean="0"/>
              <a:t>Feed data into your favorite monitoring system</a:t>
            </a:r>
          </a:p>
          <a:p>
            <a:pPr lvl="2"/>
            <a:r>
              <a:rPr lang="en-US" dirty="0" smtClean="0"/>
              <a:t>Ganglia, GRIS, </a:t>
            </a:r>
            <a:r>
              <a:rPr lang="en-US" dirty="0" err="1" smtClean="0"/>
              <a:t>Nagios</a:t>
            </a:r>
            <a:r>
              <a:rPr lang="en-US" dirty="0" smtClean="0"/>
              <a:t>, </a:t>
            </a:r>
            <a:r>
              <a:rPr lang="en-US" dirty="0" err="1" smtClean="0"/>
              <a:t>MonALISA</a:t>
            </a:r>
            <a:r>
              <a:rPr lang="en-US" dirty="0" smtClean="0"/>
              <a:t>, etc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Atlas Software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Monitoring Data Flow</a:t>
            </a:r>
            <a:endParaRPr lang="en-US" dirty="0"/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479C8D-CD85-45F2-9265-67F289693FB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7" name="Footer Placeholder 1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Atlas Software Week</a:t>
            </a:r>
            <a:endParaRPr lang="en-US" dirty="0"/>
          </a:p>
        </p:txBody>
      </p:sp>
      <p:sp>
        <p:nvSpPr>
          <p:cNvPr id="88" name="Oval 8"/>
          <p:cNvSpPr>
            <a:spLocks noChangeArrowheads="1"/>
          </p:cNvSpPr>
          <p:nvPr/>
        </p:nvSpPr>
        <p:spPr bwMode="auto">
          <a:xfrm flipV="1">
            <a:off x="2209800" y="2633246"/>
            <a:ext cx="3962400" cy="1295400"/>
          </a:xfrm>
          <a:prstGeom prst="ellipse">
            <a:avLst/>
          </a:prstGeom>
          <a:solidFill>
            <a:srgbClr val="FFFFFF"/>
          </a:solidFill>
          <a:ln w="57150" cap="rnd">
            <a:noFill/>
            <a:prstDash val="sysDot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92" name="Rectangle 23"/>
          <p:cNvSpPr>
            <a:spLocks noChangeArrowheads="1"/>
          </p:cNvSpPr>
          <p:nvPr/>
        </p:nvSpPr>
        <p:spPr bwMode="auto">
          <a:xfrm flipV="1">
            <a:off x="4648200" y="3471446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>
                  <a:gamma/>
                  <a:shade val="46275"/>
                  <a:invGamma/>
                </a:srgbClr>
              </a:gs>
              <a:gs pos="100000">
                <a:srgbClr val="0066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93" name="Group 57"/>
          <p:cNvGrpSpPr/>
          <p:nvPr/>
        </p:nvGrpSpPr>
        <p:grpSpPr>
          <a:xfrm>
            <a:off x="2590800" y="3700046"/>
            <a:ext cx="2819400" cy="685800"/>
            <a:chOff x="3352800" y="3395246"/>
            <a:chExt cx="2819400" cy="685800"/>
          </a:xfrm>
        </p:grpSpPr>
        <p:sp>
          <p:nvSpPr>
            <p:cNvPr id="94" name="Line 27"/>
            <p:cNvSpPr>
              <a:spLocks noChangeShapeType="1"/>
            </p:cNvSpPr>
            <p:nvPr/>
          </p:nvSpPr>
          <p:spPr bwMode="auto">
            <a:xfrm flipH="1" flipV="1">
              <a:off x="4495800" y="3395246"/>
              <a:ext cx="762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9"/>
            <p:cNvSpPr>
              <a:spLocks noChangeShapeType="1"/>
            </p:cNvSpPr>
            <p:nvPr/>
          </p:nvSpPr>
          <p:spPr bwMode="auto">
            <a:xfrm flipV="1">
              <a:off x="4267200" y="3395246"/>
              <a:ext cx="2286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1"/>
            <p:cNvSpPr>
              <a:spLocks noChangeShapeType="1"/>
            </p:cNvSpPr>
            <p:nvPr/>
          </p:nvSpPr>
          <p:spPr bwMode="auto">
            <a:xfrm flipH="1" flipV="1">
              <a:off x="4648200" y="3395246"/>
              <a:ext cx="1524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2"/>
            <p:cNvSpPr>
              <a:spLocks noChangeShapeType="1"/>
            </p:cNvSpPr>
            <p:nvPr/>
          </p:nvSpPr>
          <p:spPr bwMode="auto">
            <a:xfrm flipV="1">
              <a:off x="3352800" y="3395246"/>
              <a:ext cx="9906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 Box 42"/>
          <p:cNvSpPr txBox="1">
            <a:spLocks noChangeArrowheads="1"/>
          </p:cNvSpPr>
          <p:nvPr/>
        </p:nvSpPr>
        <p:spPr bwMode="auto">
          <a:xfrm>
            <a:off x="741791" y="4112796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Data </a:t>
            </a:r>
          </a:p>
          <a:p>
            <a:pPr algn="ctr"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Servers</a:t>
            </a:r>
          </a:p>
          <a:p>
            <a:pPr algn="ctr" eaLnBrk="0" hangingPunct="0"/>
            <a:endParaRPr lang="en-US" b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99" name="Group 47"/>
          <p:cNvGrpSpPr>
            <a:grpSpLocks/>
          </p:cNvGrpSpPr>
          <p:nvPr/>
        </p:nvGrpSpPr>
        <p:grpSpPr bwMode="auto">
          <a:xfrm>
            <a:off x="2209800" y="4385846"/>
            <a:ext cx="381000" cy="457200"/>
            <a:chOff x="1296" y="2256"/>
            <a:chExt cx="240" cy="288"/>
          </a:xfrm>
        </p:grpSpPr>
        <p:sp>
          <p:nvSpPr>
            <p:cNvPr id="100" name="Rectangle 48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1" name="Rectangle 49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02" name="Group 50"/>
          <p:cNvGrpSpPr>
            <a:grpSpLocks/>
          </p:cNvGrpSpPr>
          <p:nvPr/>
        </p:nvGrpSpPr>
        <p:grpSpPr bwMode="auto">
          <a:xfrm>
            <a:off x="3200400" y="4385846"/>
            <a:ext cx="381000" cy="457200"/>
            <a:chOff x="1296" y="2256"/>
            <a:chExt cx="240" cy="288"/>
          </a:xfrm>
        </p:grpSpPr>
        <p:sp>
          <p:nvSpPr>
            <p:cNvPr id="103" name="Rectangle 51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" name="Rectangle 52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05" name="Group 53"/>
          <p:cNvGrpSpPr>
            <a:grpSpLocks/>
          </p:cNvGrpSpPr>
          <p:nvPr/>
        </p:nvGrpSpPr>
        <p:grpSpPr bwMode="auto">
          <a:xfrm>
            <a:off x="4191000" y="4385846"/>
            <a:ext cx="381000" cy="457200"/>
            <a:chOff x="1296" y="2256"/>
            <a:chExt cx="240" cy="288"/>
          </a:xfrm>
        </p:grpSpPr>
        <p:sp>
          <p:nvSpPr>
            <p:cNvPr id="106" name="Rectangle 54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7" name="Rectangle 55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08" name="Group 56"/>
          <p:cNvGrpSpPr>
            <a:grpSpLocks/>
          </p:cNvGrpSpPr>
          <p:nvPr/>
        </p:nvGrpSpPr>
        <p:grpSpPr bwMode="auto">
          <a:xfrm>
            <a:off x="5181600" y="4385846"/>
            <a:ext cx="381000" cy="457200"/>
            <a:chOff x="1296" y="2256"/>
            <a:chExt cx="240" cy="288"/>
          </a:xfrm>
        </p:grpSpPr>
        <p:sp>
          <p:nvSpPr>
            <p:cNvPr id="109" name="Rectangle 57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0" name="Rectangle 58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111" name="Text Box 62"/>
          <p:cNvSpPr txBox="1">
            <a:spLocks noChangeArrowheads="1"/>
          </p:cNvSpPr>
          <p:nvPr/>
        </p:nvSpPr>
        <p:spPr bwMode="auto">
          <a:xfrm>
            <a:off x="533400" y="2938046"/>
            <a:ext cx="1293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Monitoring </a:t>
            </a:r>
          </a:p>
          <a:p>
            <a:pPr algn="ctr" eaLnBrk="0" hangingPunct="0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Host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2" name="AutoShape 63"/>
          <p:cNvSpPr>
            <a:spLocks noChangeArrowheads="1"/>
          </p:cNvSpPr>
          <p:nvPr/>
        </p:nvSpPr>
        <p:spPr bwMode="auto">
          <a:xfrm>
            <a:off x="1905000" y="45382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AutoShape 64"/>
          <p:cNvSpPr>
            <a:spLocks noChangeArrowheads="1"/>
          </p:cNvSpPr>
          <p:nvPr/>
        </p:nvSpPr>
        <p:spPr bwMode="auto">
          <a:xfrm>
            <a:off x="2895600" y="45382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AutoShape 65"/>
          <p:cNvSpPr>
            <a:spLocks noChangeArrowheads="1"/>
          </p:cNvSpPr>
          <p:nvPr/>
        </p:nvSpPr>
        <p:spPr bwMode="auto">
          <a:xfrm>
            <a:off x="3886200" y="45382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AutoShape 66"/>
          <p:cNvSpPr>
            <a:spLocks noChangeArrowheads="1"/>
          </p:cNvSpPr>
          <p:nvPr/>
        </p:nvSpPr>
        <p:spPr bwMode="auto">
          <a:xfrm>
            <a:off x="4876800" y="45382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 flipV="1">
            <a:off x="3505200" y="3471446"/>
            <a:ext cx="381000" cy="228600"/>
          </a:xfrm>
          <a:prstGeom prst="rect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7" name="Line 70"/>
          <p:cNvSpPr>
            <a:spLocks noChangeShapeType="1"/>
          </p:cNvSpPr>
          <p:nvPr/>
        </p:nvSpPr>
        <p:spPr bwMode="auto">
          <a:xfrm>
            <a:off x="4038600" y="3471446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" name="Text Box 72"/>
          <p:cNvSpPr txBox="1">
            <a:spLocks noChangeArrowheads="1"/>
          </p:cNvSpPr>
          <p:nvPr/>
        </p:nvSpPr>
        <p:spPr bwMode="auto">
          <a:xfrm>
            <a:off x="3276600" y="2949714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+mn-lt"/>
              </a:rPr>
              <a:t>mpxstats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9" name="Text Box 73"/>
          <p:cNvSpPr txBox="1">
            <a:spLocks noChangeArrowheads="1"/>
          </p:cNvSpPr>
          <p:nvPr/>
        </p:nvSpPr>
        <p:spPr bwMode="auto">
          <a:xfrm>
            <a:off x="2229636" y="4843046"/>
            <a:ext cx="352000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srgbClr val="000000"/>
                </a:solidFill>
                <a:latin typeface="+mn-lt"/>
              </a:rPr>
              <a:t>xrd.report</a:t>
            </a:r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 monhost:1999 all every 15s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0" name="Text Box 25"/>
          <p:cNvSpPr txBox="1">
            <a:spLocks noChangeArrowheads="1"/>
          </p:cNvSpPr>
          <p:nvPr/>
        </p:nvSpPr>
        <p:spPr bwMode="auto">
          <a:xfrm>
            <a:off x="3734281" y="2667000"/>
            <a:ext cx="106631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monhost:1999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1" name="Text Box 72"/>
          <p:cNvSpPr txBox="1">
            <a:spLocks noChangeArrowheads="1"/>
          </p:cNvSpPr>
          <p:nvPr/>
        </p:nvSpPr>
        <p:spPr bwMode="auto">
          <a:xfrm>
            <a:off x="4469661" y="2949714"/>
            <a:ext cx="86433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ganglia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6096000" y="1676400"/>
            <a:ext cx="2819400" cy="3417332"/>
            <a:chOff x="6096000" y="1676400"/>
            <a:chExt cx="2819400" cy="3417332"/>
          </a:xfrm>
        </p:grpSpPr>
        <p:sp>
          <p:nvSpPr>
            <p:cNvPr id="122" name="TextBox 121"/>
            <p:cNvSpPr txBox="1"/>
            <p:nvPr/>
          </p:nvSpPr>
          <p:spPr>
            <a:xfrm>
              <a:off x="6096000" y="1676400"/>
              <a:ext cx="28194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Xrootd version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CPU usage</a:t>
              </a:r>
              <a:endParaRPr lang="en-US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Courier New" pitchFamily="49" charset="0"/>
                </a:rPr>
                <a:t>Bytes In/Out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Courier New" pitchFamily="49" charset="0"/>
                </a:rPr>
                <a:t>Number of Connections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Number of delays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Number of files open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Space by space token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Space by volume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Number of transactions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Number of threads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Number of requests/type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48400" y="4724400"/>
              <a:ext cx="2299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Typical Data Collected</a:t>
              </a:r>
              <a:endParaRPr lang="en-US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143000" y="5334000"/>
            <a:ext cx="6873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centralized data flow; you can also do a distributed flow!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mpxstats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runs on each data server and you route data to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localhost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4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400"/>
                            </p:stCondLst>
                            <p:childTnLst>
                              <p:par>
                                <p:cTn id="60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400"/>
                            </p:stCondLst>
                            <p:childTnLst>
                              <p:par>
                                <p:cTn id="6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40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2" grpId="0" animBg="1"/>
      <p:bldP spid="111" grpId="0"/>
      <p:bldP spid="116" grpId="0" animBg="1"/>
      <p:bldP spid="117" grpId="0" animBg="1"/>
      <p:bldP spid="118" grpId="0"/>
      <p:bldP spid="119" grpId="0"/>
      <p:bldP spid="120" grpId="0"/>
      <p:bldP spid="121" grpId="0"/>
      <p:bldP spid="128" grpId="0"/>
    </p:bldLst>
  </p:timing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4468</TotalTime>
  <Words>548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Ricepaper</vt:lpstr>
      <vt:lpstr>Xrootd Monitoring</vt:lpstr>
      <vt:lpstr>Outline</vt:lpstr>
      <vt:lpstr>What is xrootd monitoring?</vt:lpstr>
      <vt:lpstr>Why Two Services?</vt:lpstr>
      <vt:lpstr>Real-Time Monitoring Flow</vt:lpstr>
      <vt:lpstr>Real-Time Data Handling Is Hard</vt:lpstr>
      <vt:lpstr>But Can Get Very Good Insights</vt:lpstr>
      <vt:lpstr>Summary Monitoring Is Easier</vt:lpstr>
      <vt:lpstr>Summary Monitoring Data Flow</vt:lpstr>
      <vt:lpstr>Easy To Render Basic Metrics</vt:lpstr>
      <vt:lpstr>Summary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Andrew Hanushevsky</cp:lastModifiedBy>
  <cp:revision>72</cp:revision>
  <dcterms:created xsi:type="dcterms:W3CDTF">2010-08-24T03:26:13Z</dcterms:created>
  <dcterms:modified xsi:type="dcterms:W3CDTF">2010-11-24T05:11:45Z</dcterms:modified>
</cp:coreProperties>
</file>