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customXml/itemProps2.xml" ContentType="application/vnd.openxmlformats-officedocument.customXmlProperties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embeddings/oleObject5.bin" ContentType="application/vnd.openxmlformats-officedocument.oleObject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Layouts/slideLayout18.xml" ContentType="application/vnd.openxmlformats-officedocument.presentationml.slideLayout+xml"/>
  <Override PartName="/docProps/custom.xml" ContentType="application/vnd.openxmlformats-officedocument.custom-properties+xml"/>
  <Override PartName="/ppt/slideLayouts/slideLayout2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theme/theme5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3"/>
    <p:sldMasterId id="2147483672" r:id="rId4"/>
    <p:sldMasterId id="2147483684" r:id="rId5"/>
  </p:sldMasterIdLst>
  <p:notesMasterIdLst>
    <p:notesMasterId r:id="rId35"/>
  </p:notesMasterIdLst>
  <p:handoutMasterIdLst>
    <p:handoutMasterId r:id="rId36"/>
  </p:handoutMasterIdLst>
  <p:sldIdLst>
    <p:sldId id="256" r:id="rId6"/>
    <p:sldId id="304" r:id="rId7"/>
    <p:sldId id="300" r:id="rId8"/>
    <p:sldId id="301" r:id="rId9"/>
    <p:sldId id="302" r:id="rId10"/>
    <p:sldId id="303" r:id="rId11"/>
    <p:sldId id="296" r:id="rId12"/>
    <p:sldId id="297" r:id="rId13"/>
    <p:sldId id="287" r:id="rId14"/>
    <p:sldId id="281" r:id="rId15"/>
    <p:sldId id="294" r:id="rId16"/>
    <p:sldId id="286" r:id="rId17"/>
    <p:sldId id="288" r:id="rId18"/>
    <p:sldId id="289" r:id="rId19"/>
    <p:sldId id="290" r:id="rId20"/>
    <p:sldId id="295" r:id="rId21"/>
    <p:sldId id="291" r:id="rId22"/>
    <p:sldId id="292" r:id="rId23"/>
    <p:sldId id="293" r:id="rId24"/>
    <p:sldId id="298" r:id="rId25"/>
    <p:sldId id="282" r:id="rId26"/>
    <p:sldId id="283" r:id="rId27"/>
    <p:sldId id="284" r:id="rId28"/>
    <p:sldId id="285" r:id="rId29"/>
    <p:sldId id="277" r:id="rId30"/>
    <p:sldId id="278" r:id="rId31"/>
    <p:sldId id="279" r:id="rId32"/>
    <p:sldId id="280" r:id="rId33"/>
    <p:sldId id="29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50021"/>
    <a:srgbClr val="009900"/>
    <a:srgbClr val="66FF33"/>
    <a:srgbClr val="FF3300"/>
    <a:srgbClr val="3861AA"/>
    <a:srgbClr val="3C64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9" autoAdjust="0"/>
    <p:restoredTop sz="94668" autoAdjust="0"/>
  </p:normalViewPr>
  <p:slideViewPr>
    <p:cSldViewPr>
      <p:cViewPr varScale="1">
        <p:scale>
          <a:sx n="152" d="100"/>
          <a:sy n="152" d="100"/>
        </p:scale>
        <p:origin x="-10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26.xml"/><Relationship Id="rId34" Type="http://schemas.openxmlformats.org/officeDocument/2006/relationships/slide" Target="slides/slide29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2.xml"/><Relationship Id="rId3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9" Type="http://schemas.openxmlformats.org/officeDocument/2006/relationships/slide" Target="slides/slide4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27" Type="http://schemas.openxmlformats.org/officeDocument/2006/relationships/slide" Target="slides/slide22.xml"/><Relationship Id="rId14" Type="http://schemas.openxmlformats.org/officeDocument/2006/relationships/slide" Target="slides/slide9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2.xml"/><Relationship Id="rId28" Type="http://schemas.openxmlformats.org/officeDocument/2006/relationships/slide" Target="slides/slide23.xml"/><Relationship Id="rId26" Type="http://schemas.openxmlformats.org/officeDocument/2006/relationships/slide" Target="slides/slide21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29" Type="http://schemas.openxmlformats.org/officeDocument/2006/relationships/slide" Target="slides/slide24.xml"/><Relationship Id="rId6" Type="http://schemas.openxmlformats.org/officeDocument/2006/relationships/slide" Target="slides/slide1.xml"/><Relationship Id="rId16" Type="http://schemas.openxmlformats.org/officeDocument/2006/relationships/slide" Target="slides/slide11.xml"/><Relationship Id="rId33" Type="http://schemas.openxmlformats.org/officeDocument/2006/relationships/slide" Target="slides/slide28.xml"/><Relationship Id="rId41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19" Type="http://schemas.openxmlformats.org/officeDocument/2006/relationships/slide" Target="slides/slide14.xml"/><Relationship Id="rId38" Type="http://schemas.openxmlformats.org/officeDocument/2006/relationships/presProps" Target="presProps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08C05-F062-574E-946A-5D55755206DD}" type="datetimeFigureOut">
              <a:rPr lang="ja-JP" altLang="en-US" smtClean="0"/>
              <a:pPr/>
              <a:t>09.7.3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37CA6-FEDF-8943-9B05-C13417457BD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9161-8F25-E34B-8F94-FF5B7B9737AB}" type="datetimeFigureOut">
              <a:rPr lang="ja-JP" altLang="en-US" smtClean="0"/>
              <a:pPr/>
              <a:t>09.7.3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5BAA5-27F2-8749-A027-BED3CA75CE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5BAA5-27F2-8749-A027-BED3CA75CE2C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Relationship Id="rId5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CERNlogo-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sz="900">
                <a:latin typeface="Tahoma" charset="0"/>
              </a:rPr>
              <a:t>CERN IT Department</a:t>
            </a:r>
          </a:p>
          <a:p>
            <a:pPr algn="r"/>
            <a:r>
              <a:rPr lang="en-US" altLang="ja-JP" sz="900">
                <a:latin typeface="Tahoma" charset="0"/>
              </a:rPr>
              <a:t>CH-1211 Genève 23</a:t>
            </a:r>
          </a:p>
          <a:p>
            <a:pPr algn="r"/>
            <a:r>
              <a:rPr lang="en-US" altLang="ja-JP" sz="900">
                <a:latin typeface="Tahoma" charset="0"/>
              </a:rPr>
              <a:t>Switzerland</a:t>
            </a:r>
          </a:p>
          <a:p>
            <a:pPr algn="r"/>
            <a:r>
              <a:rPr lang="en-US" altLang="ja-JP" sz="1100" b="1">
                <a:latin typeface="Tahoma" charset="0"/>
              </a:rPr>
              <a:t>www.cern.ch/i</a:t>
            </a:r>
            <a:r>
              <a:rPr lang="en-US" altLang="ja-JP" sz="1000" b="1">
                <a:latin typeface="Tahoma" charset="0"/>
              </a:rPr>
              <a:t>t</a:t>
            </a:r>
          </a:p>
        </p:txBody>
      </p:sp>
      <p:graphicFrame>
        <p:nvGraphicFramePr>
          <p:cNvPr id="6" name="Object 32"/>
          <p:cNvGraphicFramePr>
            <a:graphicFrameLocks noChangeAspect="1"/>
          </p:cNvGraphicFramePr>
          <p:nvPr/>
        </p:nvGraphicFramePr>
        <p:xfrm>
          <a:off x="1146175" y="0"/>
          <a:ext cx="7997825" cy="847725"/>
        </p:xfrm>
        <a:graphic>
          <a:graphicData uri="http://schemas.openxmlformats.org/presentationml/2006/ole">
            <p:oleObj spid="_x0000_s72706" name="Image" r:id="rId4" imgW="13168254" imgH="1396825" progId="">
              <p:embed/>
            </p:oleObj>
          </a:graphicData>
        </a:graphic>
      </p:graphicFrame>
      <p:graphicFrame>
        <p:nvGraphicFramePr>
          <p:cNvPr id="7" name="Object 34"/>
          <p:cNvGraphicFramePr>
            <a:graphicFrameLocks noChangeAspect="1"/>
          </p:cNvGraphicFramePr>
          <p:nvPr/>
        </p:nvGraphicFramePr>
        <p:xfrm>
          <a:off x="0" y="0"/>
          <a:ext cx="1204913" cy="6096000"/>
        </p:xfrm>
        <a:graphic>
          <a:graphicData uri="http://schemas.openxmlformats.org/presentationml/2006/ole">
            <p:oleObj spid="_x0000_s72707" name="Image" r:id="rId5" imgW="2006349" imgH="10158730" progId="">
              <p:embed/>
            </p:oleObj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752600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914400"/>
            <a:ext cx="1905000" cy="5105400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5626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019800" cy="6858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en-GB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3A1F5-A197-4149-B1C6-63B38B397F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219200" y="1066800"/>
            <a:ext cx="7848600" cy="495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 (Body)"/>
              </a:defRPr>
            </a:lvl1pPr>
          </a:lstStyle>
          <a:p>
            <a:fld id="{24C38E8B-1751-DA45-9509-0E4FB4DDB24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050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55626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4406900"/>
            <a:ext cx="67421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599" y="2906713"/>
            <a:ext cx="6742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907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198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990600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676400"/>
            <a:ext cx="3657600" cy="441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990600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676400"/>
            <a:ext cx="3657600" cy="441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 (Body)"/>
              </a:defRPr>
            </a:lvl1pPr>
          </a:lstStyle>
          <a:p>
            <a:fld id="{24C38E8B-1751-DA45-9509-0E4FB4DDB24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800600"/>
            <a:ext cx="7696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914400"/>
            <a:ext cx="7696200" cy="3813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5367338"/>
            <a:ext cx="769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6" Type="http://schemas.openxmlformats.org/officeDocument/2006/relationships/oleObject" Target="../embeddings/oleObject4.bin"/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4.v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5.bin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5" descr="banner-ITonl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 i="1">
                <a:solidFill>
                  <a:srgbClr val="00529E"/>
                </a:solidFill>
                <a:ea typeface="ＭＳ Ｐゴシック" charset="-128"/>
              </a:defRPr>
            </a:lvl1pPr>
          </a:lstStyle>
          <a:p>
            <a:r>
              <a:rPr lang="en-US" altLang="ja-JP" smtClean="0"/>
              <a:t>ALICE-GridKa operations meeting</a:t>
            </a:r>
            <a:endParaRPr lang="ja-JP" altLang="en-US" dirty="0"/>
          </a:p>
        </p:txBody>
      </p:sp>
      <p:pic>
        <p:nvPicPr>
          <p:cNvPr id="1032" name="Picture 22" descr="CERNlogo-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sz="900">
                <a:latin typeface="Tahoma" charset="0"/>
              </a:rPr>
              <a:t>CERN IT Department</a:t>
            </a:r>
          </a:p>
          <a:p>
            <a:pPr algn="r"/>
            <a:r>
              <a:rPr lang="en-US" altLang="ja-JP" sz="900">
                <a:latin typeface="Tahoma" charset="0"/>
              </a:rPr>
              <a:t>CH-1211 Genève 23</a:t>
            </a:r>
          </a:p>
          <a:p>
            <a:pPr algn="r"/>
            <a:r>
              <a:rPr lang="en-US" altLang="ja-JP" sz="900">
                <a:latin typeface="Tahoma" charset="0"/>
              </a:rPr>
              <a:t>Switzerland</a:t>
            </a:r>
          </a:p>
          <a:p>
            <a:pPr algn="r"/>
            <a:r>
              <a:rPr lang="en-US" altLang="ja-JP" sz="1100" b="1">
                <a:latin typeface="Tahoma" charset="0"/>
              </a:rPr>
              <a:t>www.cern.ch/i</a:t>
            </a:r>
            <a:r>
              <a:rPr lang="en-US" altLang="ja-JP" sz="1000" b="1">
                <a:latin typeface="Tahoma" charset="0"/>
              </a:rPr>
              <a:t>t</a:t>
            </a: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0" y="0"/>
          <a:ext cx="1204913" cy="6096000"/>
        </p:xfrm>
        <a:graphic>
          <a:graphicData uri="http://schemas.openxmlformats.org/presentationml/2006/ole">
            <p:oleObj spid="_x0000_s1026" name="Image" r:id="rId16" imgW="2006349" imgH="10158730" progId="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 (Body)"/>
              </a:defRPr>
            </a:lvl1pPr>
          </a:lstStyle>
          <a:p>
            <a:fld id="{24C38E8B-1751-DA45-9509-0E4FB4DDB24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705" r:id="rId9"/>
    <p:sldLayoutId id="2147483706" r:id="rId10"/>
    <p:sldLayoutId id="214748373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pic>
        <p:nvPicPr>
          <p:cNvPr id="3077" name="Picture 8" descr="banner-ITonl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</a:defRPr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  <p:pic>
        <p:nvPicPr>
          <p:cNvPr id="3080" name="Picture 13" descr="CERNlogo-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sz="900">
                <a:latin typeface="Tahoma" charset="0"/>
              </a:rPr>
              <a:t>CERN IT Department</a:t>
            </a:r>
          </a:p>
          <a:p>
            <a:pPr algn="r"/>
            <a:r>
              <a:rPr lang="en-US" altLang="ja-JP" sz="900">
                <a:latin typeface="Tahoma" charset="0"/>
              </a:rPr>
              <a:t>CH-1211 Genève 23</a:t>
            </a:r>
          </a:p>
          <a:p>
            <a:pPr algn="r"/>
            <a:r>
              <a:rPr lang="en-US" altLang="ja-JP" sz="900">
                <a:latin typeface="Tahoma" charset="0"/>
              </a:rPr>
              <a:t>Switzerland</a:t>
            </a:r>
          </a:p>
          <a:p>
            <a:pPr algn="r"/>
            <a:r>
              <a:rPr lang="en-US" altLang="ja-JP" sz="1100" b="1">
                <a:latin typeface="Tahoma" charset="0"/>
              </a:rPr>
              <a:t>www.cern.ch/i</a:t>
            </a:r>
            <a:r>
              <a:rPr lang="en-US" altLang="ja-JP" sz="1000" b="1">
                <a:latin typeface="Tahoma" charset="0"/>
              </a:rPr>
              <a:t>t</a:t>
            </a:r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0" y="0"/>
          <a:ext cx="1204913" cy="6096000"/>
        </p:xfrm>
        <a:graphic>
          <a:graphicData uri="http://schemas.openxmlformats.org/presentationml/2006/ole">
            <p:oleObj spid="_x0000_s3074" name="Image" r:id="rId16" imgW="2006349" imgH="1015873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pic>
        <p:nvPicPr>
          <p:cNvPr id="4101" name="Picture 8" descr="banner-ITonl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</a:defRPr>
            </a:lvl1pPr>
          </a:lstStyle>
          <a:p>
            <a:r>
              <a:rPr lang="en-US" altLang="ja-JP" smtClean="0">
                <a:solidFill>
                  <a:srgbClr val="3861AA"/>
                </a:solidFill>
              </a:rPr>
              <a:t>ALICE-GridKa operations meeting</a:t>
            </a:r>
            <a:endParaRPr lang="en-US" altLang="ja-JP">
              <a:solidFill>
                <a:srgbClr val="3861AA"/>
              </a:solidFill>
            </a:endParaRPr>
          </a:p>
        </p:txBody>
      </p:sp>
      <p:graphicFrame>
        <p:nvGraphicFramePr>
          <p:cNvPr id="4098" name="Object 20"/>
          <p:cNvGraphicFramePr>
            <a:graphicFrameLocks noChangeAspect="1"/>
          </p:cNvGraphicFramePr>
          <p:nvPr/>
        </p:nvGraphicFramePr>
        <p:xfrm>
          <a:off x="0" y="0"/>
          <a:ext cx="1189038" cy="850900"/>
        </p:xfrm>
        <a:graphic>
          <a:graphicData uri="http://schemas.openxmlformats.org/presentationml/2006/ole">
            <p:oleObj spid="_x0000_s4098" name="Image" r:id="rId15" imgW="2006349" imgH="1434415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avannah.cern.ch/projects/xrootd" TargetMode="External"/><Relationship Id="rId3" Type="http://schemas.openxmlformats.org/officeDocument/2006/relationships/hyperlink" Target="http://xrootd.slac.stanford.edu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XROOTD news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6400800" cy="1371600"/>
          </a:xfrm>
        </p:spPr>
        <p:txBody>
          <a:bodyPr/>
          <a:lstStyle/>
          <a:p>
            <a:r>
              <a:rPr lang="en-US" altLang="ja-JP" dirty="0" smtClean="0"/>
              <a:t>Status and strategic directions</a:t>
            </a:r>
          </a:p>
          <a:p>
            <a:r>
              <a:rPr lang="en-US" altLang="ja-JP" dirty="0" smtClean="0"/>
              <a:t>ALICE-</a:t>
            </a:r>
            <a:r>
              <a:rPr lang="en-US" altLang="ja-JP" dirty="0" err="1" smtClean="0"/>
              <a:t>GridKa</a:t>
            </a:r>
            <a:r>
              <a:rPr lang="en-US" altLang="ja-JP" dirty="0" smtClean="0"/>
              <a:t> operations meeting</a:t>
            </a:r>
          </a:p>
          <a:p>
            <a:r>
              <a:rPr lang="en-US" altLang="ja-JP" dirty="0" smtClean="0"/>
              <a:t>03 July 2009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Grid Storage collaboration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Set of features in the latest ALICE xrootd </a:t>
            </a:r>
            <a:r>
              <a:rPr lang="en-US" altLang="ja-JP" dirty="0" err="1" smtClean="0"/>
              <a:t>Ses</a:t>
            </a:r>
            <a:endParaRPr lang="en-US" altLang="ja-JP" dirty="0" smtClean="0"/>
          </a:p>
          <a:p>
            <a:r>
              <a:rPr lang="en-US" altLang="ja-JP" dirty="0" smtClean="0"/>
              <a:t>Very generic features, used in a plain way</a:t>
            </a:r>
          </a:p>
          <a:p>
            <a:pPr lvl="1"/>
            <a:r>
              <a:rPr lang="en-US" altLang="ja-JP" dirty="0" smtClean="0"/>
              <a:t>Worldwide storage aggregation</a:t>
            </a:r>
          </a:p>
          <a:p>
            <a:pPr lvl="1"/>
            <a:r>
              <a:rPr lang="en-US" altLang="ja-JP" dirty="0" smtClean="0"/>
              <a:t>“Hole fixing” Virtual Mass Storage System</a:t>
            </a:r>
          </a:p>
          <a:p>
            <a:pPr lvl="1"/>
            <a:r>
              <a:rPr lang="en-US" altLang="ja-JP" dirty="0" smtClean="0"/>
              <a:t>A new entry: The </a:t>
            </a:r>
            <a:r>
              <a:rPr lang="en-US" altLang="ja-JP" dirty="0" err="1" smtClean="0"/>
              <a:t>eXtreme</a:t>
            </a:r>
            <a:r>
              <a:rPr lang="en-US" altLang="ja-JP" dirty="0" smtClean="0"/>
              <a:t> Copy (alpha)</a:t>
            </a:r>
          </a:p>
          <a:p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Status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Good!</a:t>
            </a:r>
          </a:p>
          <a:p>
            <a:r>
              <a:rPr lang="en-US" altLang="ja-JP" dirty="0" smtClean="0"/>
              <a:t>The latest releases of the xrootd bundle (1.6+1.6b) are very stable</a:t>
            </a:r>
          </a:p>
          <a:p>
            <a:pPr lvl="2"/>
            <a:r>
              <a:rPr lang="en-US" altLang="ja-JP" dirty="0" smtClean="0"/>
              <a:t>1.6b to be released now</a:t>
            </a:r>
          </a:p>
          <a:p>
            <a:pPr lvl="1"/>
            <a:r>
              <a:rPr lang="en-US" altLang="ja-JP" dirty="0" smtClean="0"/>
              <a:t>No trace of issues about global cooperation</a:t>
            </a:r>
          </a:p>
          <a:p>
            <a:pPr lvl="2"/>
            <a:r>
              <a:rPr lang="en-US" altLang="ja-JP" dirty="0" smtClean="0"/>
              <a:t>And about data access as well</a:t>
            </a:r>
          </a:p>
          <a:p>
            <a:pPr lvl="1"/>
            <a:r>
              <a:rPr lang="en-US" altLang="ja-JP" dirty="0" smtClean="0"/>
              <a:t>1.6b fixes a bug in the ALICE token lib</a:t>
            </a:r>
          </a:p>
          <a:p>
            <a:pPr lvl="2"/>
            <a:r>
              <a:rPr lang="en-US" altLang="ja-JP" dirty="0" smtClean="0"/>
              <a:t>A crash which can be triggered only with the ‘future’ tools. It does not hurt the current ALICE usage.</a:t>
            </a:r>
          </a:p>
          <a:p>
            <a:pPr lvl="2"/>
            <a:r>
              <a:rPr lang="en-US" altLang="ja-JP" dirty="0" smtClean="0"/>
              <a:t>So, we are at least 1 step beyond. </a:t>
            </a:r>
            <a:r>
              <a:rPr lang="ja-JP" altLang="en-US" dirty="0" smtClean="0">
                <a:sym typeface="Wingdings"/>
              </a:rPr>
              <a:t>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Worldwide Storage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Recipe:</a:t>
            </a:r>
          </a:p>
          <a:p>
            <a:pPr lvl="1"/>
            <a:r>
              <a:rPr lang="en-US" altLang="ja-JP" dirty="0" smtClean="0"/>
              <a:t>Take all the ALICE xrootd </a:t>
            </a:r>
            <a:r>
              <a:rPr lang="en-US" altLang="ja-JP" dirty="0" err="1" smtClean="0"/>
              <a:t>Ses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Make sure that they export a correct namespace</a:t>
            </a:r>
          </a:p>
          <a:p>
            <a:pPr lvl="2"/>
            <a:r>
              <a:rPr lang="en-US" altLang="ja-JP" dirty="0" smtClean="0"/>
              <a:t>i.e. URLs must not contain site-specific parts</a:t>
            </a:r>
          </a:p>
          <a:p>
            <a:pPr lvl="1"/>
            <a:r>
              <a:rPr lang="en-US" altLang="ja-JP" dirty="0" smtClean="0"/>
              <a:t>Aggregate them into a unique worldwide </a:t>
            </a:r>
            <a:r>
              <a:rPr lang="en-US" altLang="ja-JP" dirty="0" err="1" smtClean="0"/>
              <a:t>metacluster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… and this </a:t>
            </a:r>
            <a:r>
              <a:rPr lang="en-US" altLang="ja-JP" dirty="0" err="1" smtClean="0"/>
              <a:t>metacluster</a:t>
            </a:r>
            <a:r>
              <a:rPr lang="en-US" altLang="ja-JP" dirty="0" smtClean="0"/>
              <a:t> appears as an unique storage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Is it so easy? What can I do then?</a:t>
            </a:r>
          </a:p>
          <a:p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Worldwide Storage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For the </a:t>
            </a:r>
            <a:r>
              <a:rPr lang="en-US" altLang="ja-JP" dirty="0" err="1" smtClean="0"/>
              <a:t>sysadmin</a:t>
            </a:r>
            <a:r>
              <a:rPr lang="en-US" altLang="ja-JP" dirty="0" smtClean="0"/>
              <a:t> it’s quite easy</a:t>
            </a:r>
          </a:p>
          <a:p>
            <a:pPr lvl="1"/>
            <a:r>
              <a:rPr lang="en-US" altLang="ja-JP" dirty="0" smtClean="0"/>
              <a:t>Eventually, he must just set correctly one parameter</a:t>
            </a:r>
          </a:p>
          <a:p>
            <a:pPr lvl="2"/>
            <a:r>
              <a:rPr lang="en-US" altLang="ja-JP" dirty="0" smtClean="0"/>
              <a:t>LOCALPATHPFX … See the latest “Setup tutorial”</a:t>
            </a:r>
          </a:p>
          <a:p>
            <a:r>
              <a:rPr lang="en-US" altLang="ja-JP" dirty="0" smtClean="0"/>
              <a:t>Why?</a:t>
            </a:r>
          </a:p>
          <a:p>
            <a:pPr lvl="1"/>
            <a:r>
              <a:rPr lang="en-US" altLang="ja-JP" dirty="0" smtClean="0"/>
              <a:t>Historically, each site was given a “VO” prefix</a:t>
            </a:r>
          </a:p>
          <a:p>
            <a:pPr lvl="2"/>
            <a:r>
              <a:rPr lang="en-US" altLang="ja-JP" dirty="0" smtClean="0"/>
              <a:t>Which turned to be a site-dependent mistake</a:t>
            </a:r>
          </a:p>
          <a:p>
            <a:pPr lvl="3"/>
            <a:r>
              <a:rPr lang="en-US" altLang="ja-JP" dirty="0" smtClean="0"/>
              <a:t>Because local choices must remain local</a:t>
            </a:r>
          </a:p>
          <a:p>
            <a:pPr lvl="3"/>
            <a:r>
              <a:rPr lang="en-US" altLang="ja-JP" dirty="0" smtClean="0"/>
              <a:t>A shared service MUST ignore local choices</a:t>
            </a:r>
          </a:p>
          <a:p>
            <a:pPr lvl="2"/>
            <a:r>
              <a:rPr lang="en-US" altLang="ja-JP" dirty="0" smtClean="0"/>
              <a:t>All the sites hosting the SAME file had a different path prefix for it, not VO-related, but site-related</a:t>
            </a:r>
          </a:p>
          <a:p>
            <a:pPr lvl="2"/>
            <a:r>
              <a:rPr lang="en-US" altLang="ja-JP" dirty="0" smtClean="0"/>
              <a:t>Many file entries in the Alice DB contain disk names, local directory names and other bad things</a:t>
            </a:r>
          </a:p>
          <a:p>
            <a:pPr lvl="3"/>
            <a:r>
              <a:rPr lang="en-US" altLang="ja-JP" dirty="0" smtClean="0"/>
              <a:t>What if that disk/machine/local user is changed?</a:t>
            </a:r>
          </a:p>
          <a:p>
            <a:pPr lvl="2"/>
            <a:r>
              <a:rPr lang="en-US" altLang="ja-JP" dirty="0" smtClean="0"/>
              <a:t>If present, that local prefix must be specified in the local 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, so that it can be made </a:t>
            </a:r>
            <a:r>
              <a:rPr lang="en-US" altLang="ja-JP" b="1" i="1" dirty="0" smtClean="0"/>
              <a:t>locally optional </a:t>
            </a:r>
            <a:r>
              <a:rPr lang="en-US" altLang="ja-JP" dirty="0" smtClean="0"/>
              <a:t>by the xrootd daemon</a:t>
            </a:r>
          </a:p>
          <a:p>
            <a:pPr lvl="2"/>
            <a:r>
              <a:rPr lang="en-US" altLang="ja-JP" dirty="0" smtClean="0"/>
              <a:t>/</a:t>
            </a:r>
            <a:r>
              <a:rPr lang="en-US" altLang="ja-JP" dirty="0" err="1" smtClean="0"/>
              <a:t>alice/cern.ch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/something/</a:t>
            </a:r>
            <a:r>
              <a:rPr lang="en-US" altLang="ja-JP" dirty="0" err="1" smtClean="0"/>
              <a:t>sitename/diskname</a:t>
            </a:r>
            <a:r>
              <a:rPr lang="en-US" altLang="ja-JP" dirty="0" smtClean="0"/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Worldwide Storage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Does it cover the whole ALICE repository by now?</a:t>
            </a:r>
          </a:p>
          <a:p>
            <a:pPr lvl="1"/>
            <a:r>
              <a:rPr lang="en-US" altLang="ja-JP" dirty="0" smtClean="0"/>
              <a:t>Unfortunately not yet</a:t>
            </a:r>
          </a:p>
          <a:p>
            <a:pPr lvl="2"/>
            <a:r>
              <a:rPr lang="en-US" altLang="ja-JP" dirty="0" smtClean="0"/>
              <a:t>“Old” DPM setups do not support this</a:t>
            </a:r>
          </a:p>
          <a:p>
            <a:pPr lvl="3"/>
            <a:r>
              <a:rPr lang="en-US" altLang="ja-JP" dirty="0" smtClean="0"/>
              <a:t>There are chances for the upcoming version</a:t>
            </a:r>
          </a:p>
          <a:p>
            <a:pPr lvl="2"/>
            <a:r>
              <a:rPr lang="en-US" altLang="ja-JP" dirty="0" err="1" smtClean="0"/>
              <a:t>dCache</a:t>
            </a:r>
            <a:r>
              <a:rPr lang="en-US" altLang="ja-JP" dirty="0" smtClean="0"/>
              <a:t>-based sites do not run xrootd</a:t>
            </a:r>
          </a:p>
          <a:p>
            <a:pPr lvl="3"/>
            <a:r>
              <a:rPr lang="en-US" altLang="ja-JP" dirty="0" smtClean="0"/>
              <a:t>The xrootd door is a basic emulation of just the basic data access protocol</a:t>
            </a:r>
          </a:p>
          <a:p>
            <a:pPr lvl="3"/>
            <a:r>
              <a:rPr lang="en-US" altLang="ja-JP" dirty="0" smtClean="0"/>
              <a:t>It does not support the xrootd clustering, hence it cannot participate</a:t>
            </a:r>
          </a:p>
          <a:p>
            <a:pPr lvl="1"/>
            <a:r>
              <a:rPr lang="en-US" altLang="ja-JP" dirty="0" smtClean="0"/>
              <a:t>So, what can we do until it grows up?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Worldwide Storage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Global redirector ‘sees’ a fraction of the ALICE repository</a:t>
            </a:r>
          </a:p>
          <a:p>
            <a:pPr lvl="2"/>
            <a:r>
              <a:rPr lang="en-US" altLang="ja-JP" dirty="0" smtClean="0"/>
              <a:t>Quite a large one but not complete</a:t>
            </a:r>
          </a:p>
          <a:p>
            <a:pPr lvl="1"/>
            <a:r>
              <a:rPr lang="en-US" altLang="ja-JP" dirty="0" smtClean="0"/>
              <a:t>If a site has a ‘hole’ in the repository this is a good place to fetch this file from</a:t>
            </a:r>
          </a:p>
          <a:p>
            <a:pPr lvl="2"/>
            <a:r>
              <a:rPr lang="en-US" altLang="ja-JP" dirty="0" smtClean="0"/>
              <a:t>The absence of a requested file triggers a “staging” from the Global redirector</a:t>
            </a:r>
          </a:p>
          <a:p>
            <a:pPr lvl="2"/>
            <a:r>
              <a:rPr lang="en-US" altLang="ja-JP" dirty="0" smtClean="0"/>
              <a:t>Born experimental, turning to be a big lifesaver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ALICE Globalization status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As said, technically very good</a:t>
            </a:r>
          </a:p>
          <a:p>
            <a:pPr lvl="1"/>
            <a:r>
              <a:rPr lang="en-US" altLang="ja-JP" dirty="0" smtClean="0"/>
              <a:t>More sites joining</a:t>
            </a:r>
          </a:p>
          <a:p>
            <a:pPr lvl="1"/>
            <a:r>
              <a:rPr lang="en-US" altLang="ja-JP" dirty="0" smtClean="0"/>
              <a:t>All the new sites are automatically in the game</a:t>
            </a:r>
          </a:p>
          <a:p>
            <a:pPr lvl="1"/>
            <a:r>
              <a:rPr lang="en-US" altLang="ja-JP" dirty="0" smtClean="0"/>
              <a:t>Some older sites have upgraded</a:t>
            </a:r>
          </a:p>
          <a:p>
            <a:pPr lvl="1"/>
            <a:r>
              <a:rPr lang="en-US" altLang="ja-JP" dirty="0" smtClean="0"/>
              <a:t>The new CASTOR is able to join</a:t>
            </a:r>
          </a:p>
          <a:p>
            <a:r>
              <a:rPr lang="en-US" altLang="ja-JP" dirty="0" smtClean="0"/>
              <a:t>ALICE SEs should:</a:t>
            </a:r>
          </a:p>
          <a:p>
            <a:pPr lvl="1"/>
            <a:r>
              <a:rPr lang="en-US" altLang="ja-JP" dirty="0" smtClean="0"/>
              <a:t>Expose a coherent namespace (i.e. a </a:t>
            </a:r>
            <a:r>
              <a:rPr lang="en-US" altLang="ja-JP" dirty="0" err="1" smtClean="0"/>
              <a:t>globalizable</a:t>
            </a:r>
            <a:r>
              <a:rPr lang="en-US" altLang="ja-JP" dirty="0" smtClean="0"/>
              <a:t> path)</a:t>
            </a:r>
          </a:p>
          <a:p>
            <a:pPr lvl="1"/>
            <a:r>
              <a:rPr lang="en-US" altLang="ja-JP" dirty="0" smtClean="0"/>
              <a:t>Open access for reading</a:t>
            </a:r>
          </a:p>
          <a:p>
            <a:pPr lvl="1"/>
            <a:r>
              <a:rPr lang="en-US" altLang="ja-JP" dirty="0" smtClean="0"/>
              <a:t>Secured access for writing</a:t>
            </a:r>
            <a:endParaRPr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pPr lvl="1"/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real example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Remember: ALICE creates always 3 replicas of production-related files</a:t>
            </a:r>
          </a:p>
          <a:p>
            <a:r>
              <a:rPr lang="en-US" altLang="ja-JP" dirty="0" smtClean="0"/>
              <a:t>During Spring 09 the ISS SE had serious hw troubles</a:t>
            </a:r>
          </a:p>
          <a:p>
            <a:pPr lvl="2"/>
            <a:r>
              <a:rPr lang="en-US" altLang="ja-JP" dirty="0" smtClean="0"/>
              <a:t>Relatively small but very good site</a:t>
            </a:r>
          </a:p>
          <a:p>
            <a:pPr lvl="2"/>
            <a:r>
              <a:rPr lang="en-US" altLang="ja-JP" dirty="0" smtClean="0"/>
              <a:t>They lost a number of files, very difficult to tell which ones</a:t>
            </a:r>
          </a:p>
          <a:p>
            <a:pPr lvl="3"/>
            <a:r>
              <a:rPr lang="en-US" altLang="ja-JP" dirty="0" smtClean="0"/>
              <a:t>Hence, the ALICE DB was out of sync with it</a:t>
            </a:r>
          </a:p>
          <a:p>
            <a:pPr lvl="1"/>
            <a:r>
              <a:rPr lang="en-US" altLang="ja-JP" dirty="0" smtClean="0"/>
              <a:t>When updated and put again in production</a:t>
            </a:r>
          </a:p>
          <a:p>
            <a:pPr lvl="2"/>
            <a:r>
              <a:rPr lang="en-US" altLang="ja-JP" dirty="0" smtClean="0"/>
              <a:t>The users did not notice anything, no jobs crashed</a:t>
            </a:r>
          </a:p>
          <a:p>
            <a:pPr lvl="2"/>
            <a:r>
              <a:rPr lang="en-US" altLang="ja-JP" dirty="0" smtClean="0"/>
              <a:t>&gt;1600 missing files were instantly fetched, fixing the repo as they were accessed there</a:t>
            </a:r>
          </a:p>
          <a:p>
            <a:pPr lvl="3"/>
            <a:r>
              <a:rPr lang="en-US" altLang="ja-JP" dirty="0" smtClean="0"/>
              <a:t>During the first production afternoon</a:t>
            </a:r>
          </a:p>
          <a:p>
            <a:pPr lvl="2"/>
            <a:r>
              <a:rPr lang="en-US" altLang="ja-JP" dirty="0" smtClean="0"/>
              <a:t>Success rate was ~99.9%, the </a:t>
            </a:r>
            <a:r>
              <a:rPr lang="en-US" altLang="ja-JP" dirty="0" err="1" smtClean="0"/>
              <a:t>avg</a:t>
            </a:r>
            <a:r>
              <a:rPr lang="en-US" altLang="ja-JP" dirty="0" smtClean="0"/>
              <a:t> throughput from external sites was ~5-6MB/s</a:t>
            </a:r>
          </a:p>
          <a:p>
            <a:pPr lvl="3"/>
            <a:r>
              <a:rPr lang="en-US" altLang="ja-JP" dirty="0" smtClean="0"/>
              <a:t>We must remember that the Global redirector cannot see all the sites</a:t>
            </a:r>
          </a:p>
          <a:p>
            <a:pPr lvl="3"/>
            <a:r>
              <a:rPr lang="en-US" altLang="ja-JP" dirty="0" smtClean="0"/>
              <a:t>The few failures were just files in SEs not seen by the Global Redirector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eXtreme</a:t>
            </a:r>
            <a:r>
              <a:rPr lang="en-US" altLang="ja-JP" dirty="0" smtClean="0"/>
              <a:t> Copy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Let’s suppose that I have to get a (big) file</a:t>
            </a:r>
          </a:p>
          <a:p>
            <a:pPr lvl="1"/>
            <a:r>
              <a:rPr lang="en-US" altLang="ja-JP" dirty="0" smtClean="0"/>
              <a:t>And that there are several replicas in different sites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Big question: where to fetch it from?</a:t>
            </a:r>
          </a:p>
          <a:p>
            <a:pPr lvl="1"/>
            <a:r>
              <a:rPr lang="en-US" altLang="ja-JP" dirty="0" smtClean="0"/>
              <a:t>The closest one?</a:t>
            </a:r>
          </a:p>
          <a:p>
            <a:pPr lvl="2"/>
            <a:r>
              <a:rPr lang="en-US" altLang="ja-JP" dirty="0" smtClean="0"/>
              <a:t>How can I tell if it’s the closest? Closest to what? Will it be faster as well?</a:t>
            </a:r>
          </a:p>
          <a:p>
            <a:pPr lvl="1"/>
            <a:r>
              <a:rPr lang="en-US" altLang="ja-JP" dirty="0" smtClean="0"/>
              <a:t>The best connected one?</a:t>
            </a:r>
          </a:p>
          <a:p>
            <a:pPr lvl="2"/>
            <a:r>
              <a:rPr lang="en-US" altLang="ja-JP" dirty="0" smtClean="0"/>
              <a:t>It can always be overloaded or a hoax</a:t>
            </a:r>
          </a:p>
          <a:p>
            <a:pPr lvl="1"/>
            <a:r>
              <a:rPr lang="en-US" altLang="ja-JP" dirty="0" smtClean="0"/>
              <a:t>Whatever I choose, the situation can change over time</a:t>
            </a:r>
          </a:p>
          <a:p>
            <a:pPr lvl="2"/>
            <a:r>
              <a:rPr lang="en-US" altLang="ja-JP" dirty="0" smtClean="0"/>
              <a:t>Instead I want always the max efficiency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eXtreme</a:t>
            </a:r>
            <a:r>
              <a:rPr lang="en-US" altLang="ja-JP" dirty="0" smtClean="0"/>
              <a:t> Copy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So let’s be Torrent-like</a:t>
            </a:r>
          </a:p>
          <a:p>
            <a:pPr lvl="1"/>
            <a:r>
              <a:rPr lang="en-US" altLang="ja-JP" dirty="0" smtClean="0"/>
              <a:t>And fetch individual chunks from everywhere</a:t>
            </a:r>
          </a:p>
          <a:p>
            <a:pPr lvl="2"/>
            <a:r>
              <a:rPr lang="en-US" altLang="ja-JP" dirty="0" smtClean="0"/>
              <a:t>From ALL the existing replicas of the file</a:t>
            </a:r>
          </a:p>
          <a:p>
            <a:pPr lvl="2"/>
            <a:r>
              <a:rPr lang="en-US" altLang="ja-JP" dirty="0" smtClean="0"/>
              <a:t>Adapting the speed and the load</a:t>
            </a:r>
          </a:p>
          <a:p>
            <a:pPr lvl="2"/>
            <a:endParaRPr lang="en-US" altLang="ja-JP" dirty="0" smtClean="0"/>
          </a:p>
          <a:p>
            <a:pPr lvl="1"/>
            <a:r>
              <a:rPr lang="en-US" altLang="ja-JP" dirty="0" smtClean="0"/>
              <a:t>This can boost the performance in doing copies</a:t>
            </a:r>
          </a:p>
          <a:p>
            <a:pPr lvl="2"/>
            <a:r>
              <a:rPr lang="en-US" altLang="ja-JP" dirty="0" smtClean="0"/>
              <a:t>And adapt it </a:t>
            </a:r>
            <a:r>
              <a:rPr lang="en-US" altLang="ja-JP" smtClean="0"/>
              <a:t>to varying </a:t>
            </a:r>
            <a:r>
              <a:rPr lang="en-US" altLang="ja-JP" dirty="0" smtClean="0"/>
              <a:t>conditions</a:t>
            </a:r>
          </a:p>
          <a:p>
            <a:pPr lvl="2"/>
            <a:r>
              <a:rPr lang="en-US" altLang="ja-JP" dirty="0" smtClean="0"/>
              <a:t>But the ALICE computing model does not need to do many copies</a:t>
            </a:r>
          </a:p>
          <a:p>
            <a:pPr lvl="1"/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The historical Problem: data access</a:t>
            </a:r>
            <a:endParaRPr lang="en-US" altLang="ja-JP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270FE-3259-0143-A84A-41E94C9E847E}" type="slidenum">
              <a:rPr lang="en-US" altLang="ja-JP" smtClean="0"/>
              <a:pPr/>
              <a:t>2</a:t>
            </a:fld>
            <a:endParaRPr lang="ja-JP" alt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Physics experiments rely on rare events and statistics</a:t>
            </a:r>
          </a:p>
          <a:p>
            <a:pPr lvl="1"/>
            <a:r>
              <a:rPr lang="en-US" altLang="ja-JP" dirty="0" smtClean="0"/>
              <a:t>Huge amount of data to get a significant number of events</a:t>
            </a:r>
          </a:p>
          <a:p>
            <a:pPr lvl="2"/>
            <a:r>
              <a:rPr lang="en-US" altLang="ja-JP" dirty="0" smtClean="0"/>
              <a:t>The typical data store can reach 5-10 PB… now</a:t>
            </a:r>
          </a:p>
          <a:p>
            <a:pPr lvl="2"/>
            <a:r>
              <a:rPr lang="en-US" altLang="ja-JP" dirty="0" smtClean="0"/>
              <a:t>Millions of files, thousands of concurrent clients</a:t>
            </a:r>
          </a:p>
          <a:p>
            <a:pPr lvl="3"/>
            <a:r>
              <a:rPr lang="en-US" altLang="ja-JP" dirty="0" smtClean="0"/>
              <a:t>Each one opening many files (about 100-150 in Alice, up to 1000 in GLAST/Fermi)</a:t>
            </a:r>
          </a:p>
          <a:p>
            <a:pPr lvl="3"/>
            <a:r>
              <a:rPr lang="en-US" altLang="ja-JP" dirty="0" smtClean="0"/>
              <a:t>Each one keeping many open files</a:t>
            </a:r>
          </a:p>
          <a:p>
            <a:pPr lvl="1"/>
            <a:r>
              <a:rPr lang="en-US" altLang="ja-JP" dirty="0" smtClean="0"/>
              <a:t>The transaction rate is very high</a:t>
            </a:r>
          </a:p>
          <a:p>
            <a:pPr lvl="2"/>
            <a:r>
              <a:rPr lang="en-US" altLang="ja-JP" dirty="0" smtClean="0"/>
              <a:t>Not uncommon O(10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) file opens/sec per cluster</a:t>
            </a:r>
          </a:p>
          <a:p>
            <a:pPr lvl="3"/>
            <a:r>
              <a:rPr lang="en-US" altLang="ja-JP" dirty="0" smtClean="0"/>
              <a:t>Average, not peak</a:t>
            </a:r>
          </a:p>
          <a:p>
            <a:pPr lvl="3"/>
            <a:r>
              <a:rPr lang="en-US" altLang="ja-JP" dirty="0" smtClean="0"/>
              <a:t>Traffic sources: local GRID site, local batch system, WAN</a:t>
            </a:r>
          </a:p>
          <a:p>
            <a:r>
              <a:rPr lang="en-US" altLang="ja-JP" dirty="0" smtClean="0"/>
              <a:t>Need scalable high performance data access</a:t>
            </a:r>
          </a:p>
          <a:p>
            <a:pPr lvl="1"/>
            <a:r>
              <a:rPr lang="en-US" altLang="ja-JP" dirty="0" smtClean="0"/>
              <a:t>Need to squeeze every byte/</a:t>
            </a:r>
            <a:r>
              <a:rPr lang="en-US" altLang="ja-JP" dirty="0" err="1" smtClean="0"/>
              <a:t>s</a:t>
            </a:r>
            <a:r>
              <a:rPr lang="en-US" altLang="ja-JP" dirty="0" smtClean="0"/>
              <a:t> from the hw</a:t>
            </a:r>
          </a:p>
          <a:p>
            <a:pPr lvl="1"/>
            <a:r>
              <a:rPr lang="en-US" altLang="ja-JP" dirty="0" smtClean="0"/>
              <a:t>No imposed limits on performance and size, connectivity</a:t>
            </a:r>
          </a:p>
          <a:p>
            <a:pPr lvl="2"/>
            <a:r>
              <a:rPr lang="en-US" altLang="ja-JP" dirty="0" smtClean="0"/>
              <a:t>Do we like clusters made of 5000 servers? We MUST be able to do it.</a:t>
            </a:r>
          </a:p>
          <a:p>
            <a:pPr lvl="1"/>
            <a:r>
              <a:rPr lang="en-US" altLang="ja-JP" dirty="0" smtClean="0"/>
              <a:t>Need a way to avoid WN under-utilization</a:t>
            </a:r>
          </a:p>
          <a:p>
            <a:pPr lvl="1"/>
            <a:endParaRPr lang="en-US" altLang="ja-JP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599" y="2514600"/>
            <a:ext cx="1765891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eXtreme</a:t>
            </a:r>
            <a:r>
              <a:rPr lang="en-US" altLang="ja-JP" dirty="0" smtClean="0"/>
              <a:t> copy</a:t>
            </a:r>
            <a:endParaRPr lang="ja-JP" alt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1828800" y="2590800"/>
            <a:ext cx="5562600" cy="3200400"/>
            <a:chOff x="1828800" y="2590800"/>
            <a:chExt cx="5562600" cy="3200400"/>
          </a:xfrm>
        </p:grpSpPr>
        <p:grpSp>
          <p:nvGrpSpPr>
            <p:cNvPr id="72" name="Group 71"/>
            <p:cNvGrpSpPr/>
            <p:nvPr/>
          </p:nvGrpSpPr>
          <p:grpSpPr>
            <a:xfrm>
              <a:off x="1828800" y="5181600"/>
              <a:ext cx="5562600" cy="609600"/>
              <a:chOff x="1828800" y="5715000"/>
              <a:chExt cx="5562600" cy="609600"/>
            </a:xfrm>
          </p:grpSpPr>
          <p:sp>
            <p:nvSpPr>
              <p:cNvPr id="57" name="Explosion 1 56"/>
              <p:cNvSpPr/>
              <p:nvPr/>
            </p:nvSpPr>
            <p:spPr>
              <a:xfrm>
                <a:off x="6781800" y="5715000"/>
                <a:ext cx="609600" cy="609600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5" name="Explosion 1 54"/>
              <p:cNvSpPr/>
              <p:nvPr/>
            </p:nvSpPr>
            <p:spPr>
              <a:xfrm>
                <a:off x="4800600" y="5715000"/>
                <a:ext cx="609600" cy="609600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6" name="Explosion 1 55"/>
              <p:cNvSpPr/>
              <p:nvPr/>
            </p:nvSpPr>
            <p:spPr>
              <a:xfrm>
                <a:off x="2819400" y="5715000"/>
                <a:ext cx="609600" cy="609600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3" name="Explosion 1 52"/>
              <p:cNvSpPr/>
              <p:nvPr/>
            </p:nvSpPr>
            <p:spPr>
              <a:xfrm>
                <a:off x="1828800" y="5715000"/>
                <a:ext cx="609600" cy="609600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54" name="Explosion 1 53"/>
            <p:cNvSpPr/>
            <p:nvPr/>
          </p:nvSpPr>
          <p:spPr>
            <a:xfrm>
              <a:off x="4038600" y="2590800"/>
              <a:ext cx="1828800" cy="1752600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934200" y="914400"/>
            <a:ext cx="1752600" cy="1524000"/>
          </a:xfrm>
          <a:prstGeom prst="roundRect">
            <a:avLst>
              <a:gd name="adj" fmla="val 315"/>
            </a:avLst>
          </a:prstGeom>
          <a:solidFill>
            <a:srgbClr val="FFFFFF"/>
          </a:solidFill>
          <a:ln w="1836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lIns="99000" tIns="66347" rIns="99000" bIns="54000" anchor="ctr" anchorCtr="1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altLang="ja-JP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Copy program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en-US" dirty="0" err="1" smtClean="0">
                <a:solidFill>
                  <a:srgbClr val="000000"/>
                </a:solidFill>
                <a:ea typeface="MS Gothic" charset="0"/>
                <a:cs typeface="MS Gothic" charset="0"/>
              </a:rPr>
              <a:t>x</a:t>
            </a:r>
            <a:r>
              <a:rPr lang="it-CH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rdcp </a:t>
            </a:r>
            <a:r>
              <a:rPr lang="en-US" altLang="ja-JP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–</a:t>
            </a:r>
            <a:r>
              <a:rPr lang="it-CH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x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it-CH" sz="1400" i="1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Wants to get ‘myfile’ from the repository</a:t>
            </a:r>
            <a:endParaRPr lang="it-CH" sz="1400" i="1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pic>
        <p:nvPicPr>
          <p:cNvPr id="33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295400"/>
            <a:ext cx="727889" cy="533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grpSp>
        <p:nvGrpSpPr>
          <p:cNvPr id="71" name="Group 70"/>
          <p:cNvGrpSpPr/>
          <p:nvPr/>
        </p:nvGrpSpPr>
        <p:grpSpPr>
          <a:xfrm>
            <a:off x="1981200" y="2627684"/>
            <a:ext cx="5811660" cy="2974232"/>
            <a:chOff x="1981200" y="2627684"/>
            <a:chExt cx="5811660" cy="29742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79476" y="4719517"/>
              <a:ext cx="1193784" cy="570089"/>
            </a:xfrm>
            <a:prstGeom prst="rect">
              <a:avLst/>
            </a:prstGeom>
            <a:noFill/>
            <a:effectLst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2337821" y="4808699"/>
              <a:ext cx="893617" cy="6389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7347" rIns="90000" bIns="45000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it-CH" sz="14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Xrootd </a:t>
              </a: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site</a:t>
              </a:r>
            </a:p>
            <a:p>
              <a:pPr algn="ctr">
                <a:tabLst>
                  <a:tab pos="723900" algn="l"/>
                </a:tabLst>
              </a:pP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209800" y="2627684"/>
              <a:ext cx="2978264" cy="48768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60876" rIns="90000" bIns="45000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 globalized cluster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(ALICE </a:t>
              </a:r>
              <a:r>
                <a:rPr lang="it-CH" sz="14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global </a:t>
              </a: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redirector)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endParaRPr lang="it-CH" sz="14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98340" y="4726289"/>
              <a:ext cx="1193784" cy="570089"/>
            </a:xfrm>
            <a:prstGeom prst="rect">
              <a:avLst/>
            </a:prstGeom>
            <a:noFill/>
            <a:effectLst/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523639" y="4808698"/>
              <a:ext cx="966593" cy="6581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7347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it-CH" sz="14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Any other</a:t>
              </a:r>
            </a:p>
            <a:p>
              <a:pPr>
                <a:tabLst>
                  <a:tab pos="723900" algn="l"/>
                </a:tabLst>
              </a:pPr>
              <a:r>
                <a:rPr lang="it-CH" sz="14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Xrootd site</a:t>
              </a:r>
            </a:p>
          </p:txBody>
        </p:sp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74792" y="4719517"/>
              <a:ext cx="1193784" cy="570089"/>
            </a:xfrm>
            <a:prstGeom prst="rect">
              <a:avLst/>
            </a:prstGeom>
            <a:noFill/>
            <a:effectLst/>
          </p:spPr>
        </p:pic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633137" y="4808699"/>
              <a:ext cx="893617" cy="6389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7347" rIns="90000" bIns="45000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it-CH" sz="14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Xrootd site</a:t>
              </a:r>
              <a:endParaRPr lang="it-CH" sz="1400" dirty="0" smtClean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  <a:p>
              <a:pPr algn="ctr">
                <a:tabLst>
                  <a:tab pos="723900" algn="l"/>
                </a:tabLst>
              </a:pP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B</a:t>
              </a:r>
              <a:endParaRPr lang="it-CH" sz="14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pic>
          <p:nvPicPr>
            <p:cNvPr id="28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8780" y="3411134"/>
              <a:ext cx="713241" cy="357858"/>
            </a:xfrm>
            <a:prstGeom prst="rect">
              <a:avLst/>
            </a:prstGeom>
            <a:noFill/>
            <a:effectLst/>
          </p:spPr>
        </p:pic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648200" y="3505200"/>
              <a:ext cx="560404" cy="2065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7347" rIns="90000" bIns="45000">
              <a:prstTxWarp prst="textNoShape">
                <a:avLst/>
              </a:prstTxWarp>
            </a:bodyPr>
            <a:lstStyle/>
            <a:p>
              <a:r>
                <a:rPr lang="it-CH" sz="10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Cmsd</a:t>
              </a:r>
            </a:p>
          </p:txBody>
        </p: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58780" y="3215836"/>
              <a:ext cx="713241" cy="357858"/>
            </a:xfrm>
            <a:prstGeom prst="rect">
              <a:avLst/>
            </a:prstGeom>
            <a:noFill/>
            <a:effectLst/>
          </p:spPr>
        </p:pic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4646451" y="3276600"/>
              <a:ext cx="611349" cy="2065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7347" rIns="90000" bIns="45000">
              <a:prstTxWarp prst="textNoShape">
                <a:avLst/>
              </a:prstTxWarp>
            </a:bodyPr>
            <a:lstStyle/>
            <a:p>
              <a:r>
                <a:rPr lang="it-CH" sz="10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Xrootd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V="1">
              <a:off x="2814233" y="3728351"/>
              <a:ext cx="1816148" cy="1107440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 flipV="1">
              <a:off x="5272023" y="3695613"/>
              <a:ext cx="1707373" cy="114017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 flipV="1">
              <a:off x="4955333" y="3767862"/>
              <a:ext cx="121168" cy="1067929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81200" y="5370884"/>
              <a:ext cx="401460" cy="191716"/>
            </a:xfrm>
            <a:prstGeom prst="rect">
              <a:avLst/>
            </a:prstGeom>
            <a:noFill/>
            <a:effectLst/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8400" y="5370884"/>
              <a:ext cx="401460" cy="191716"/>
            </a:xfrm>
            <a:prstGeom prst="rect">
              <a:avLst/>
            </a:prstGeom>
            <a:noFill/>
            <a:effectLst/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95600" y="5370884"/>
              <a:ext cx="401460" cy="191716"/>
            </a:xfrm>
            <a:prstGeom prst="rect">
              <a:avLst/>
            </a:prstGeom>
            <a:noFill/>
            <a:effectLst/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5370884"/>
              <a:ext cx="401460" cy="191716"/>
            </a:xfrm>
            <a:prstGeom prst="rect">
              <a:avLst/>
            </a:prstGeom>
            <a:noFill/>
            <a:effectLst/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6800" y="5370884"/>
              <a:ext cx="401460" cy="191716"/>
            </a:xfrm>
            <a:prstGeom prst="rect">
              <a:avLst/>
            </a:prstGeom>
            <a:noFill/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0" y="5370884"/>
              <a:ext cx="401460" cy="191716"/>
            </a:xfrm>
            <a:prstGeom prst="rect">
              <a:avLst/>
            </a:prstGeom>
            <a:noFill/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34200" y="5410200"/>
              <a:ext cx="401460" cy="191716"/>
            </a:xfrm>
            <a:prstGeom prst="rect">
              <a:avLst/>
            </a:prstGeom>
            <a:noFill/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91400" y="5410200"/>
              <a:ext cx="401460" cy="191716"/>
            </a:xfrm>
            <a:prstGeom prst="rect">
              <a:avLst/>
            </a:prstGeom>
            <a:noFill/>
            <a:effectLst/>
          </p:spPr>
        </p:pic>
      </p:grpSp>
      <p:cxnSp>
        <p:nvCxnSpPr>
          <p:cNvPr id="59" name="Curved Connector 58"/>
          <p:cNvCxnSpPr>
            <a:stCxn id="33" idx="2"/>
            <a:endCxn id="41" idx="0"/>
          </p:cNvCxnSpPr>
          <p:nvPr/>
        </p:nvCxnSpPr>
        <p:spPr>
          <a:xfrm rot="5400000">
            <a:off x="2702296" y="1308435"/>
            <a:ext cx="3542084" cy="4582815"/>
          </a:xfrm>
          <a:prstGeom prst="curvedConnector3">
            <a:avLst>
              <a:gd name="adj1" fmla="val 50000"/>
            </a:avLst>
          </a:prstGeom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33" idx="2"/>
            <a:endCxn id="43" idx="0"/>
          </p:cNvCxnSpPr>
          <p:nvPr/>
        </p:nvCxnSpPr>
        <p:spPr>
          <a:xfrm rot="5400000">
            <a:off x="3159496" y="1765635"/>
            <a:ext cx="3542084" cy="3668415"/>
          </a:xfrm>
          <a:prstGeom prst="curvedConnector3">
            <a:avLst>
              <a:gd name="adj1" fmla="val 61600"/>
            </a:avLst>
          </a:prstGeom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33" idx="2"/>
          </p:cNvCxnSpPr>
          <p:nvPr/>
        </p:nvCxnSpPr>
        <p:spPr>
          <a:xfrm rot="5400000">
            <a:off x="4182473" y="2751728"/>
            <a:ext cx="3505200" cy="1659345"/>
          </a:xfrm>
          <a:prstGeom prst="curvedConnector3">
            <a:avLst>
              <a:gd name="adj1" fmla="val 66251"/>
            </a:avLst>
          </a:prstGeom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33" idx="2"/>
            <a:endCxn id="47" idx="0"/>
          </p:cNvCxnSpPr>
          <p:nvPr/>
        </p:nvCxnSpPr>
        <p:spPr>
          <a:xfrm rot="16200000" flipH="1">
            <a:off x="5159137" y="3434407"/>
            <a:ext cx="3581400" cy="370185"/>
          </a:xfrm>
          <a:prstGeom prst="curvedConnector3">
            <a:avLst>
              <a:gd name="adj1" fmla="val 50000"/>
            </a:avLst>
          </a:prstGeom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662258" y="1562100"/>
            <a:ext cx="1738542" cy="1638300"/>
            <a:chOff x="4662258" y="1562100"/>
            <a:chExt cx="1738542" cy="1638300"/>
          </a:xfrm>
        </p:grpSpPr>
        <p:cxnSp>
          <p:nvCxnSpPr>
            <p:cNvPr id="51" name="Curved Connector 50"/>
            <p:cNvCxnSpPr>
              <a:stCxn id="33" idx="1"/>
            </p:cNvCxnSpPr>
            <p:nvPr/>
          </p:nvCxnSpPr>
          <p:spPr>
            <a:xfrm rot="10800000" flipV="1">
              <a:off x="4876800" y="1562100"/>
              <a:ext cx="1524000" cy="1638300"/>
            </a:xfrm>
            <a:prstGeom prst="curvedConnector2">
              <a:avLst/>
            </a:prstGeom>
            <a:ln w="1016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 rot="19155976">
              <a:off x="4662258" y="1613243"/>
              <a:ext cx="1639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Locate ‘</a:t>
              </a:r>
              <a:r>
                <a:rPr kumimoji="1" lang="en-US" altLang="ja-JP" dirty="0" err="1" smtClean="0"/>
                <a:t>myfile</a:t>
              </a:r>
              <a:r>
                <a:rPr kumimoji="1" lang="en-US" altLang="ja-JP" dirty="0" smtClean="0"/>
                <a:t>’</a:t>
              </a:r>
              <a:endParaRPr kumimoji="1" lang="ja-JP" altLang="en-US" dirty="0"/>
            </a:p>
          </p:txBody>
        </p:sp>
      </p:grpSp>
      <p:sp>
        <p:nvSpPr>
          <p:cNvPr id="78" name="Footer Placeholder 7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Main recent fixes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Replica problem</a:t>
            </a:r>
          </a:p>
          <a:p>
            <a:pPr lvl="2"/>
            <a:r>
              <a:rPr lang="en-US" altLang="ja-JP" dirty="0" smtClean="0"/>
              <a:t>The ALICE xrootd storage is globalized</a:t>
            </a:r>
          </a:p>
          <a:p>
            <a:pPr lvl="2"/>
            <a:r>
              <a:rPr lang="en-US" altLang="ja-JP" dirty="0" smtClean="0"/>
              <a:t>This unique worldwide </a:t>
            </a:r>
            <a:r>
              <a:rPr lang="en-US" altLang="ja-JP" dirty="0" err="1" smtClean="0"/>
              <a:t>metacluster</a:t>
            </a:r>
            <a:r>
              <a:rPr lang="en-US" altLang="ja-JP" dirty="0" smtClean="0"/>
              <a:t> was refusing to create replicas (‘File already exists’)</a:t>
            </a:r>
          </a:p>
          <a:p>
            <a:r>
              <a:rPr lang="en-US" altLang="ja-JP" dirty="0" smtClean="0"/>
              <a:t>The hung </a:t>
            </a:r>
            <a:r>
              <a:rPr lang="en-US" altLang="ja-JP" dirty="0" err="1" smtClean="0"/>
              <a:t>xrdcp</a:t>
            </a:r>
            <a:r>
              <a:rPr lang="en-US" altLang="ja-JP" dirty="0" smtClean="0"/>
              <a:t> problem</a:t>
            </a:r>
          </a:p>
          <a:p>
            <a:pPr lvl="2"/>
            <a:r>
              <a:rPr lang="en-US" altLang="ja-JP" dirty="0" smtClean="0"/>
              <a:t>Rarely, but it was mainly hung (extremely slow)</a:t>
            </a:r>
          </a:p>
          <a:p>
            <a:pPr lvl="2"/>
            <a:r>
              <a:rPr lang="en-US" altLang="ja-JP" dirty="0" smtClean="0"/>
              <a:t>This also fixes a problem inside (</a:t>
            </a:r>
            <a:r>
              <a:rPr lang="en-US" altLang="ja-JP" dirty="0" err="1" smtClean="0"/>
              <a:t>Ali)ROOT</a:t>
            </a:r>
            <a:r>
              <a:rPr lang="en-US" altLang="ja-JP" dirty="0" smtClean="0"/>
              <a:t>, dealing with errors when reading data.</a:t>
            </a:r>
          </a:p>
          <a:p>
            <a:r>
              <a:rPr lang="en-US" altLang="ja-JP" dirty="0" smtClean="0"/>
              <a:t>Stat problem</a:t>
            </a:r>
          </a:p>
          <a:p>
            <a:pPr lvl="2"/>
            <a:r>
              <a:rPr lang="en-US" altLang="ja-JP" dirty="0" smtClean="0"/>
              <a:t>Servers were interacting too much with the global redirector, slowing down a bit the creation of new files</a:t>
            </a:r>
          </a:p>
          <a:p>
            <a:r>
              <a:rPr lang="en-US" altLang="ja-JP" dirty="0" smtClean="0"/>
              <a:t>Drop the token </a:t>
            </a:r>
            <a:r>
              <a:rPr lang="en-US" altLang="ja-JP" dirty="0" err="1" smtClean="0"/>
              <a:t>Ofs</a:t>
            </a:r>
            <a:r>
              <a:rPr lang="en-US" altLang="ja-JP" dirty="0" smtClean="0"/>
              <a:t> lib</a:t>
            </a:r>
          </a:p>
          <a:p>
            <a:pPr lvl="2"/>
            <a:r>
              <a:rPr lang="en-US" altLang="ja-JP" dirty="0" smtClean="0"/>
              <a:t>No more </a:t>
            </a:r>
            <a:r>
              <a:rPr lang="en-US" altLang="ja-JP" dirty="0" err="1" smtClean="0"/>
              <a:t>authz</a:t>
            </a:r>
            <a:r>
              <a:rPr lang="en-US" altLang="ja-JP" dirty="0" smtClean="0"/>
              <a:t> inside the </a:t>
            </a:r>
            <a:r>
              <a:rPr lang="en-US" altLang="ja-JP" dirty="0" err="1" smtClean="0"/>
              <a:t>ofs</a:t>
            </a:r>
            <a:r>
              <a:rPr lang="en-US" altLang="ja-JP" dirty="0" smtClean="0"/>
              <a:t> lib, now it uses the default one</a:t>
            </a:r>
          </a:p>
          <a:p>
            <a:pPr lvl="2"/>
            <a:r>
              <a:rPr lang="en-US" altLang="ja-JP" dirty="0" err="1" smtClean="0"/>
              <a:t>Authz</a:t>
            </a:r>
            <a:r>
              <a:rPr lang="en-US" altLang="ja-JP" dirty="0" smtClean="0"/>
              <a:t> now is performed by data servers, not redirectors</a:t>
            </a:r>
          </a:p>
          <a:p>
            <a:pPr lvl="2"/>
            <a:r>
              <a:rPr lang="en-US" altLang="ja-JP" dirty="0" err="1" smtClean="0"/>
              <a:t>Authz</a:t>
            </a:r>
            <a:r>
              <a:rPr lang="en-US" altLang="ja-JP" dirty="0" smtClean="0"/>
              <a:t> now is in an </a:t>
            </a:r>
            <a:r>
              <a:rPr lang="en-US" altLang="ja-JP" dirty="0" err="1" smtClean="0"/>
              <a:t>XrdAcc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plugin</a:t>
            </a:r>
            <a:r>
              <a:rPr lang="en-US" altLang="ja-JP" dirty="0" smtClean="0"/>
              <a:t> by </a:t>
            </a:r>
            <a:r>
              <a:rPr lang="en-US" altLang="ja-JP" dirty="0" err="1" smtClean="0"/>
              <a:t>A.Peters</a:t>
            </a:r>
            <a:r>
              <a:rPr lang="en-US" altLang="ja-JP" dirty="0" smtClean="0"/>
              <a:t> (the same as CASTOR)</a:t>
            </a:r>
          </a:p>
          <a:p>
            <a:pPr lvl="3"/>
            <a:r>
              <a:rPr lang="en-US" altLang="ja-JP" dirty="0" smtClean="0"/>
              <a:t>Redirectors now are performant as they should be (cut the CPU consumption by 5-10X)</a:t>
            </a:r>
          </a:p>
          <a:p>
            <a:r>
              <a:rPr lang="en-US" altLang="ja-JP" dirty="0" smtClean="0"/>
              <a:t>Better parameters for servers and partitions balancing</a:t>
            </a:r>
          </a:p>
          <a:p>
            <a:pPr lvl="2"/>
            <a:r>
              <a:rPr lang="en-US" altLang="ja-JP" dirty="0" smtClean="0"/>
              <a:t>Space and load</a:t>
            </a:r>
          </a:p>
          <a:p>
            <a:r>
              <a:rPr lang="en-US" altLang="ja-JP" dirty="0" smtClean="0"/>
              <a:t>Better handling and reporting of server load</a:t>
            </a:r>
          </a:p>
          <a:p>
            <a:pPr lvl="2"/>
            <a:r>
              <a:rPr lang="en-US" altLang="ja-JP" dirty="0" smtClean="0"/>
              <a:t>Aids the load balancing among servers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ALICE URL format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Now the ALICE internal URL format is ‘as it should have been’</a:t>
            </a:r>
          </a:p>
          <a:p>
            <a:pPr lvl="2"/>
            <a:r>
              <a:rPr lang="en-US" altLang="ja-JP" dirty="0" smtClean="0"/>
              <a:t>root://</a:t>
            </a:r>
            <a:r>
              <a:rPr lang="en-US" altLang="ja-JP" dirty="0" err="1" smtClean="0"/>
              <a:t>host[:port</a:t>
            </a:r>
            <a:r>
              <a:rPr lang="en-US" altLang="ja-JP" dirty="0" smtClean="0"/>
              <a:t>]//my/path/to/the/file/as/exported</a:t>
            </a:r>
          </a:p>
          <a:p>
            <a:pPr lvl="2"/>
            <a:r>
              <a:rPr lang="en-US" altLang="ja-JP" dirty="0" smtClean="0"/>
              <a:t>In practice, Alien asks the storage for Alien </a:t>
            </a:r>
            <a:r>
              <a:rPr lang="en-US" altLang="ja-JP" dirty="0" err="1" smtClean="0"/>
              <a:t>PFNs</a:t>
            </a:r>
            <a:r>
              <a:rPr lang="en-US" altLang="ja-JP" dirty="0" smtClean="0"/>
              <a:t> (i.e. </a:t>
            </a:r>
            <a:r>
              <a:rPr lang="en-US" altLang="ja-JP" dirty="0" err="1" smtClean="0"/>
              <a:t>GUIDs</a:t>
            </a:r>
            <a:r>
              <a:rPr lang="en-US" altLang="ja-JP" dirty="0" smtClean="0"/>
              <a:t>), not </a:t>
            </a:r>
            <a:r>
              <a:rPr lang="en-US" altLang="ja-JP" dirty="0" err="1" smtClean="0"/>
              <a:t>LFNs</a:t>
            </a:r>
            <a:r>
              <a:rPr lang="en-US" altLang="ja-JP" dirty="0" smtClean="0"/>
              <a:t> anymore</a:t>
            </a:r>
          </a:p>
          <a:p>
            <a:pPr lvl="2"/>
            <a:r>
              <a:rPr lang="en-US" altLang="ja-JP" dirty="0" smtClean="0"/>
              <a:t>This triggered a hard debugging tour in the central services (thanks Pablo/Andreas)</a:t>
            </a:r>
          </a:p>
          <a:p>
            <a:pPr lvl="1"/>
            <a:r>
              <a:rPr lang="en-US" altLang="ja-JP" dirty="0" smtClean="0"/>
              <a:t>As far as I have understood, only the </a:t>
            </a:r>
            <a:r>
              <a:rPr lang="en-US" altLang="ja-JP" dirty="0" err="1" smtClean="0"/>
              <a:t>dcache</a:t>
            </a:r>
            <a:r>
              <a:rPr lang="en-US" altLang="ja-JP" dirty="0" smtClean="0"/>
              <a:t>-based sites needed a central fix</a:t>
            </a:r>
          </a:p>
          <a:p>
            <a:pPr lvl="2"/>
            <a:r>
              <a:rPr lang="en-US" altLang="ja-JP" dirty="0" smtClean="0"/>
              <a:t>For some reason the standard ROOT </a:t>
            </a:r>
            <a:r>
              <a:rPr lang="en-US" altLang="ja-JP" dirty="0" err="1" smtClean="0"/>
              <a:t>url</a:t>
            </a:r>
            <a:r>
              <a:rPr lang="en-US" altLang="ja-JP" dirty="0" smtClean="0"/>
              <a:t> format was not working</a:t>
            </a:r>
          </a:p>
          <a:p>
            <a:pPr lvl="3"/>
            <a:r>
              <a:rPr lang="en-US" altLang="ja-JP" dirty="0" smtClean="0"/>
              <a:t>Yes, now the central services send a non-standard one to those sites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Beware!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 different option now forbids us to copy an old </a:t>
            </a:r>
            <a:r>
              <a:rPr lang="en-US" altLang="ja-JP" dirty="0" err="1" smtClean="0"/>
              <a:t>system.cnf</a:t>
            </a:r>
            <a:r>
              <a:rPr lang="en-US" altLang="ja-JP" dirty="0" smtClean="0"/>
              <a:t> into a new setup</a:t>
            </a:r>
          </a:p>
          <a:p>
            <a:pPr lvl="1"/>
            <a:r>
              <a:rPr lang="en-US" altLang="ja-JP" dirty="0" smtClean="0"/>
              <a:t>OFSLIB does not exist anymore</a:t>
            </a:r>
          </a:p>
          <a:p>
            <a:pPr lvl="1"/>
            <a:r>
              <a:rPr lang="en-US" altLang="ja-JP" dirty="0" smtClean="0"/>
              <a:t>Replaced by LIBACC</a:t>
            </a:r>
          </a:p>
          <a:p>
            <a:pPr lvl="1"/>
            <a:r>
              <a:rPr lang="en-US" altLang="ja-JP" dirty="0" smtClean="0"/>
              <a:t>Copy by hand the values into the new one</a:t>
            </a:r>
          </a:p>
          <a:p>
            <a:pPr lvl="2"/>
            <a:r>
              <a:rPr lang="en-US" altLang="ja-JP" dirty="0" smtClean="0"/>
              <a:t>10 simple values, not a big deal</a:t>
            </a:r>
          </a:p>
          <a:p>
            <a:pPr lvl="1"/>
            <a:r>
              <a:rPr lang="en-US" altLang="ja-JP" dirty="0" smtClean="0"/>
              <a:t>Remember to switch the DEBUG mode OFF when you are satisfied</a:t>
            </a:r>
          </a:p>
          <a:p>
            <a:r>
              <a:rPr lang="en-US" altLang="ja-JP" dirty="0" smtClean="0"/>
              <a:t>For the rest, the instructions are the same</a:t>
            </a:r>
          </a:p>
          <a:p>
            <a:pPr lvl="1"/>
            <a:r>
              <a:rPr lang="en-US" altLang="ja-JP" dirty="0" smtClean="0"/>
              <a:t>And the Alien </a:t>
            </a:r>
            <a:r>
              <a:rPr lang="en-US" altLang="ja-JP" dirty="0" err="1" smtClean="0"/>
              <a:t>Howto</a:t>
            </a:r>
            <a:r>
              <a:rPr lang="en-US" altLang="ja-JP" dirty="0" smtClean="0"/>
              <a:t> Wiki is up-to-date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Upgrade!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Due to the importance of the fixes/new features, updating is a very good idea now.</a:t>
            </a:r>
          </a:p>
          <a:p>
            <a:pPr lvl="2"/>
            <a:r>
              <a:rPr lang="en-US" altLang="ja-JP" dirty="0" smtClean="0"/>
              <a:t>And thanks again to the </a:t>
            </a:r>
            <a:r>
              <a:rPr lang="en-US" altLang="ja-JP" dirty="0" err="1" smtClean="0"/>
              <a:t>sysadmins</a:t>
            </a:r>
            <a:r>
              <a:rPr lang="en-US" altLang="ja-JP" dirty="0" smtClean="0"/>
              <a:t> of the test sites (</a:t>
            </a:r>
            <a:r>
              <a:rPr lang="en-US" altLang="ja-JP" dirty="0" err="1" smtClean="0"/>
              <a:t>ISS::File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Kolkata::SE</a:t>
            </a:r>
            <a:r>
              <a:rPr lang="en-US" altLang="ja-JP" dirty="0" smtClean="0"/>
              <a:t>, CERN::SE, </a:t>
            </a:r>
            <a:r>
              <a:rPr lang="en-US" altLang="ja-JP" dirty="0" err="1" smtClean="0"/>
              <a:t>Subatech::SE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Legnaro::SE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Relatively pleasant overall situation</a:t>
            </a:r>
          </a:p>
          <a:p>
            <a:pPr lvl="2"/>
            <a:r>
              <a:rPr lang="en-US" altLang="ja-JP" dirty="0" smtClean="0"/>
              <a:t>New </a:t>
            </a:r>
            <a:r>
              <a:rPr lang="en-US" altLang="ja-JP" dirty="0" err="1" smtClean="0"/>
              <a:t>honourful</a:t>
            </a:r>
            <a:r>
              <a:rPr lang="en-US" altLang="ja-JP" dirty="0" smtClean="0"/>
              <a:t> SEs popping up regularly</a:t>
            </a:r>
          </a:p>
          <a:p>
            <a:pPr lvl="2"/>
            <a:r>
              <a:rPr lang="en-US" altLang="ja-JP" dirty="0" smtClean="0"/>
              <a:t>Also small sites give a great contribution to the storage</a:t>
            </a:r>
          </a:p>
          <a:p>
            <a:pPr lvl="3"/>
            <a:r>
              <a:rPr lang="en-US" altLang="ja-JP" dirty="0" smtClean="0"/>
              <a:t>Easy to spot in the SE monitoring</a:t>
            </a:r>
          </a:p>
          <a:p>
            <a:r>
              <a:rPr lang="en-US" altLang="ja-JP" dirty="0" smtClean="0"/>
              <a:t>Path to evolution very alive</a:t>
            </a:r>
          </a:p>
          <a:p>
            <a:pPr lvl="2"/>
            <a:r>
              <a:rPr lang="en-US" altLang="ja-JP" dirty="0" smtClean="0"/>
              <a:t>All the new SEs are in the global domain</a:t>
            </a:r>
          </a:p>
          <a:p>
            <a:pPr lvl="2"/>
            <a:r>
              <a:rPr lang="en-US" altLang="ja-JP" dirty="0" smtClean="0"/>
              <a:t>New xrootd-side developments are making things smoother</a:t>
            </a:r>
          </a:p>
          <a:p>
            <a:pPr lvl="2"/>
            <a:r>
              <a:rPr lang="en-US" altLang="ja-JP" dirty="0" smtClean="0"/>
              <a:t>Means “possibility to do something really good”</a:t>
            </a:r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Very good responses from site </a:t>
            </a:r>
            <a:r>
              <a:rPr lang="en-US" altLang="ja-JP" dirty="0" err="1" smtClean="0"/>
              <a:t>admins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Recent Q&amp;A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Frequent question</a:t>
            </a:r>
          </a:p>
          <a:p>
            <a:pPr lvl="1"/>
            <a:r>
              <a:rPr lang="en-US" altLang="ja-JP" dirty="0" smtClean="0"/>
              <a:t>Q: “Hey, I installed everything but I get this warning about alice-gr01:1213”</a:t>
            </a:r>
          </a:p>
          <a:p>
            <a:pPr lvl="1"/>
            <a:r>
              <a:rPr lang="en-US" altLang="ja-JP" dirty="0" smtClean="0"/>
              <a:t>A: Very good! The login in the global redirector is NOT open to every SE. By asking you made the right thing.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What I usually do is to allow the login for that (new) </a:t>
            </a:r>
            <a:r>
              <a:rPr lang="en-US" altLang="ja-JP" dirty="0" err="1" smtClean="0"/>
              <a:t>rdr</a:t>
            </a:r>
            <a:r>
              <a:rPr lang="en-US" altLang="ja-JP" dirty="0" smtClean="0"/>
              <a:t>, and the warning disappears</a:t>
            </a:r>
          </a:p>
          <a:p>
            <a:r>
              <a:rPr lang="en-US" altLang="ja-JP" dirty="0" smtClean="0"/>
              <a:t>Note that locally the new SE is anyway operational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Recent Q&amp;A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-installer automated setup is giving very good results</a:t>
            </a:r>
          </a:p>
          <a:p>
            <a:pPr lvl="1"/>
            <a:r>
              <a:rPr lang="en-US" altLang="ja-JP" dirty="0" smtClean="0"/>
              <a:t>However, it still needs a bit of creativity</a:t>
            </a:r>
          </a:p>
          <a:p>
            <a:pPr lvl="1"/>
            <a:r>
              <a:rPr lang="en-US" altLang="ja-JP" dirty="0" smtClean="0"/>
              <a:t>The partitions to aggregate must be specified by the </a:t>
            </a:r>
            <a:r>
              <a:rPr lang="en-US" altLang="ja-JP" dirty="0" err="1" smtClean="0"/>
              <a:t>sysadmin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In the case there are multiple partitions</a:t>
            </a:r>
          </a:p>
          <a:p>
            <a:pPr lvl="2"/>
            <a:r>
              <a:rPr lang="en-US" altLang="ja-JP" dirty="0" err="1" smtClean="0"/>
              <a:t>E.g</a:t>
            </a:r>
            <a:r>
              <a:rPr lang="en-US" altLang="ja-JP" dirty="0" smtClean="0"/>
              <a:t> /disk1 + /disk2</a:t>
            </a:r>
          </a:p>
          <a:p>
            <a:pPr lvl="2"/>
            <a:r>
              <a:rPr lang="en-US" altLang="ja-JP" dirty="0" smtClean="0"/>
              <a:t>It’s a very BAD idea putting every data file in the root dir /disk1 or /disk2</a:t>
            </a:r>
          </a:p>
          <a:p>
            <a:pPr lvl="3"/>
            <a:r>
              <a:rPr lang="en-US" altLang="ja-JP" dirty="0" smtClean="0"/>
              <a:t>It works, but it’s messy</a:t>
            </a:r>
          </a:p>
          <a:p>
            <a:pPr lvl="3"/>
            <a:r>
              <a:rPr lang="en-US" altLang="ja-JP" dirty="0" smtClean="0"/>
              <a:t>There is also the xrootd namespace (LOCALROOT) to deal with</a:t>
            </a:r>
          </a:p>
          <a:p>
            <a:pPr lvl="2"/>
            <a:r>
              <a:rPr lang="en-US" altLang="ja-JP" dirty="0" smtClean="0"/>
              <a:t>There is a wiser recipe which makes life easier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Subdirectories are easier!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Don’t put ALL your data in / or /</a:t>
            </a:r>
            <a:r>
              <a:rPr lang="en-US" altLang="ja-JP" dirty="0" err="1" smtClean="0"/>
              <a:t>diskX</a:t>
            </a:r>
            <a:r>
              <a:rPr lang="en-US" altLang="ja-JP" dirty="0" smtClean="0"/>
              <a:t> !!!</a:t>
            </a:r>
          </a:p>
          <a:p>
            <a:pPr lvl="2"/>
            <a:r>
              <a:rPr lang="en-US" altLang="ja-JP" dirty="0" smtClean="0"/>
              <a:t>This causes massive headaches</a:t>
            </a:r>
          </a:p>
          <a:p>
            <a:r>
              <a:rPr lang="en-US" altLang="ja-JP" dirty="0" smtClean="0"/>
              <a:t>Create subdirectories instead, with meaningful names</a:t>
            </a:r>
          </a:p>
          <a:p>
            <a:pPr lvl="1"/>
            <a:r>
              <a:rPr lang="en-US" altLang="ja-JP" dirty="0" smtClean="0"/>
              <a:t>/disk1/xrddata</a:t>
            </a:r>
          </a:p>
          <a:p>
            <a:pPr lvl="1"/>
            <a:r>
              <a:rPr lang="en-US" altLang="ja-JP" dirty="0" smtClean="0"/>
              <a:t>/disk2/xrddata</a:t>
            </a:r>
          </a:p>
          <a:p>
            <a:pPr lvl="2"/>
            <a:r>
              <a:rPr lang="en-US" altLang="ja-JP" dirty="0" smtClean="0"/>
              <a:t>These will contain the data (OSSCACHE)</a:t>
            </a:r>
          </a:p>
          <a:p>
            <a:pPr lvl="1"/>
            <a:r>
              <a:rPr lang="en-US" altLang="ja-JP" dirty="0" smtClean="0"/>
              <a:t>/disk1/xrdnamespace</a:t>
            </a:r>
          </a:p>
          <a:p>
            <a:pPr lvl="2"/>
            <a:r>
              <a:rPr lang="en-US" altLang="ja-JP" dirty="0" smtClean="0"/>
              <a:t>Will contain the xrootd namespace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Doing this, a backup/restore gets trivial to perform</a:t>
            </a:r>
          </a:p>
          <a:p>
            <a:pPr lvl="2"/>
            <a:r>
              <a:rPr lang="en-US" altLang="ja-JP" dirty="0" smtClean="0"/>
              <a:t>And you know what you have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mtClean="0"/>
              <a:t>Thank you</a:t>
            </a:r>
            <a:endParaRPr lang="ja-JP" alt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Questions?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File serving with Xrootd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ALICE-GridKa operations meeting</a:t>
            </a:r>
            <a:endParaRPr lang="it-IT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1FA2A5-3285-5B4C-9C15-1A825676B207}" type="slidenum">
              <a:rPr lang="en-US" altLang="ja-JP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Very open platform for file serving</a:t>
            </a:r>
          </a:p>
          <a:p>
            <a:pPr lvl="1"/>
            <a:r>
              <a:rPr lang="en-US" altLang="ja-JP" dirty="0" smtClean="0"/>
              <a:t>Can be used in many many ways, even crazy</a:t>
            </a:r>
          </a:p>
          <a:p>
            <a:pPr lvl="2"/>
            <a:r>
              <a:rPr lang="en-US" altLang="ja-JP" dirty="0" smtClean="0"/>
              <a:t>An example? </a:t>
            </a:r>
            <a:r>
              <a:rPr lang="en-US" altLang="ja-JP" dirty="0" err="1" smtClean="0"/>
              <a:t>Xrootd</a:t>
            </a:r>
            <a:r>
              <a:rPr lang="en-US" altLang="ja-JP" dirty="0" smtClean="0"/>
              <a:t>-over-NFS-over-XFS data serving</a:t>
            </a:r>
          </a:p>
          <a:p>
            <a:pPr lvl="3"/>
            <a:r>
              <a:rPr lang="en-US" altLang="ja-JP" dirty="0" smtClean="0"/>
              <a:t>BTW Do your best to avoid this kind of things!</a:t>
            </a:r>
          </a:p>
          <a:p>
            <a:pPr lvl="3"/>
            <a:r>
              <a:rPr lang="en-US" altLang="ja-JP" dirty="0" smtClean="0"/>
              <a:t>In general, the really best option is ‘local disks’ and redundant cheap servers (if you want) + some form of data redundancy/MSS</a:t>
            </a:r>
          </a:p>
          <a:p>
            <a:pPr lvl="3"/>
            <a:r>
              <a:rPr lang="en-US" altLang="ja-JP" dirty="0" smtClean="0"/>
              <a:t>Additional complexity can impact performance and robustness</a:t>
            </a:r>
          </a:p>
          <a:p>
            <a:r>
              <a:rPr lang="en-US" altLang="ja-JP" dirty="0" smtClean="0"/>
              <a:t>Xrootd [Scalla] is only one, always up-to-date!</a:t>
            </a:r>
          </a:p>
          <a:p>
            <a:pPr lvl="2"/>
            <a:r>
              <a:rPr lang="en-US" altLang="ja-JP" dirty="0" smtClean="0">
                <a:hlinkClick r:id="rId2"/>
              </a:rPr>
              <a:t>http://savannah.cern.ch/projects/xrootd</a:t>
            </a:r>
            <a:r>
              <a:rPr lang="en-US" altLang="ja-JP" dirty="0" smtClean="0"/>
              <a:t> and</a:t>
            </a:r>
          </a:p>
          <a:p>
            <a:pPr lvl="2">
              <a:buNone/>
            </a:pPr>
            <a:r>
              <a:rPr lang="en-US" altLang="ja-JP" dirty="0" smtClean="0">
                <a:hlinkClick r:id="rId3"/>
              </a:rPr>
              <a:t>	http://xrootd.slac.stanford.edu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Many sites historically set up everything manually from a CVS snapshot</a:t>
            </a:r>
          </a:p>
          <a:p>
            <a:pPr lvl="2"/>
            <a:r>
              <a:rPr lang="en-US" altLang="ja-JP" dirty="0" smtClean="0"/>
              <a:t>Or wrote new </a:t>
            </a:r>
            <a:r>
              <a:rPr lang="en-US" altLang="ja-JP" dirty="0" err="1" smtClean="0"/>
              <a:t>plugins</a:t>
            </a:r>
            <a:r>
              <a:rPr lang="en-US" altLang="ja-JP" dirty="0" smtClean="0"/>
              <a:t> to accommodate their </a:t>
            </a:r>
            <a:r>
              <a:rPr lang="en-US" altLang="ja-JP" dirty="0" err="1" smtClean="0"/>
              <a:t>reqs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Careful manual 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 (e.g. BNL-STAR)</a:t>
            </a:r>
          </a:p>
          <a:p>
            <a:pPr lvl="1"/>
            <a:r>
              <a:rPr lang="en-US" altLang="ja-JP" dirty="0" smtClean="0"/>
              <a:t>Many others rely on a standardized setup (e.g. the Alice sites)</a:t>
            </a:r>
          </a:p>
          <a:p>
            <a:pPr lvl="1"/>
            <a:r>
              <a:rPr lang="en-US" altLang="ja-JP" dirty="0" smtClean="0"/>
              <a:t>Others take it from the ROOT bundle (e.g. for PROOF)</a:t>
            </a:r>
          </a:p>
          <a:p>
            <a:pPr lvl="3"/>
            <a:r>
              <a:rPr lang="en-US" altLang="ja-JP" dirty="0" smtClean="0"/>
              <a:t>… which comes from a CVS snapshot</a:t>
            </a:r>
          </a:p>
          <a:p>
            <a:pPr lvl="3"/>
            <a:r>
              <a:rPr lang="en-US" altLang="ja-JP" dirty="0" smtClean="0"/>
              <a:t>Again, careful and sometimes very delicate manual </a:t>
            </a:r>
            <a:r>
              <a:rPr lang="en-US" altLang="ja-JP" dirty="0" err="1" smtClean="0"/>
              <a:t>config</a:t>
            </a:r>
            <a:endParaRPr lang="en-US" altLang="ja-JP" dirty="0" smtClean="0"/>
          </a:p>
          <a:p>
            <a:pPr lvl="2"/>
            <a:endParaRPr lang="en-US" altLang="ja-JP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Most famous basic features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it-IT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D0270FE-3259-0143-A84A-41E94C9E847E}" type="slidenum">
              <a:rPr lang="en-US" altLang="ja-JP" smtClean="0"/>
              <a:pPr/>
              <a:t>4</a:t>
            </a:fld>
            <a:endParaRPr lang="ja-JP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No weird configuration requirements</a:t>
            </a:r>
          </a:p>
          <a:p>
            <a:pPr lvl="3"/>
            <a:r>
              <a:rPr lang="en-US" altLang="ja-JP" dirty="0" smtClean="0"/>
              <a:t>Scale setup complexity with the requirements’ complexity. No strange SW dependencies.</a:t>
            </a:r>
          </a:p>
          <a:p>
            <a:r>
              <a:rPr lang="en-US" altLang="ja-JP" dirty="0" smtClean="0"/>
              <a:t>Highly customizable</a:t>
            </a:r>
          </a:p>
          <a:p>
            <a:r>
              <a:rPr lang="en-US" altLang="ja-JP" dirty="0" smtClean="0"/>
              <a:t>Fault tolerance</a:t>
            </a:r>
          </a:p>
          <a:p>
            <a:r>
              <a:rPr lang="en-US" altLang="ja-JP" dirty="0" smtClean="0"/>
              <a:t>High, scalable transaction rate</a:t>
            </a:r>
          </a:p>
          <a:p>
            <a:pPr lvl="3"/>
            <a:r>
              <a:rPr lang="en-US" altLang="ja-JP" dirty="0" smtClean="0"/>
              <a:t>Open many files per second. Double the system and double the rate.</a:t>
            </a:r>
          </a:p>
          <a:p>
            <a:pPr lvl="3"/>
            <a:r>
              <a:rPr lang="en-US" altLang="ja-JP" dirty="0" smtClean="0"/>
              <a:t>NO </a:t>
            </a:r>
            <a:r>
              <a:rPr lang="en-US" altLang="ja-JP" dirty="0" err="1" smtClean="0"/>
              <a:t>DBs</a:t>
            </a:r>
            <a:r>
              <a:rPr lang="en-US" altLang="ja-JP" dirty="0" smtClean="0"/>
              <a:t> for </a:t>
            </a:r>
            <a:r>
              <a:rPr lang="en-US" altLang="ja-JP" dirty="0" err="1" smtClean="0"/>
              <a:t>filesystem</a:t>
            </a:r>
            <a:r>
              <a:rPr lang="en-US" altLang="ja-JP" dirty="0" smtClean="0"/>
              <a:t>-like </a:t>
            </a:r>
            <a:r>
              <a:rPr lang="en-US" altLang="ja-JP" dirty="0" err="1" smtClean="0"/>
              <a:t>funcs</a:t>
            </a:r>
            <a:r>
              <a:rPr lang="en-US" altLang="ja-JP" dirty="0" smtClean="0"/>
              <a:t>! Would you put one in front of your laptop’s file system? How long would the boot take?</a:t>
            </a:r>
          </a:p>
          <a:p>
            <a:pPr lvl="3"/>
            <a:r>
              <a:rPr lang="en-US" altLang="ja-JP" dirty="0" smtClean="0"/>
              <a:t>No known limitations in size and total global throughput for the repo</a:t>
            </a:r>
          </a:p>
          <a:p>
            <a:r>
              <a:rPr lang="en-US" altLang="ja-JP" dirty="0" smtClean="0"/>
              <a:t>Very low CPU usage on servers</a:t>
            </a:r>
          </a:p>
          <a:p>
            <a:r>
              <a:rPr lang="en-US" altLang="ja-JP" dirty="0" smtClean="0"/>
              <a:t>Happy with many clients per server</a:t>
            </a:r>
          </a:p>
          <a:p>
            <a:pPr lvl="3"/>
            <a:r>
              <a:rPr lang="en-US" altLang="ja-JP" dirty="0" smtClean="0"/>
              <a:t>Thousands. But check their </a:t>
            </a:r>
            <a:r>
              <a:rPr lang="en-US" altLang="ja-JP" dirty="0" err="1" smtClean="0"/>
              <a:t>bw</a:t>
            </a:r>
            <a:r>
              <a:rPr lang="en-US" altLang="ja-JP" dirty="0" smtClean="0"/>
              <a:t> consumption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the disk/net performance!</a:t>
            </a:r>
          </a:p>
          <a:p>
            <a:r>
              <a:rPr lang="en-US" altLang="ja-JP" dirty="0" smtClean="0"/>
              <a:t>WAN friendly (</a:t>
            </a:r>
            <a:r>
              <a:rPr lang="en-US" altLang="ja-JP" dirty="0" err="1" smtClean="0"/>
              <a:t>client+protocol+server</a:t>
            </a:r>
            <a:r>
              <a:rPr lang="en-US" altLang="ja-JP" dirty="0" smtClean="0"/>
              <a:t>)</a:t>
            </a:r>
          </a:p>
          <a:p>
            <a:pPr lvl="3"/>
            <a:r>
              <a:rPr lang="en-US" altLang="ja-JP" dirty="0" smtClean="0"/>
              <a:t>Enable efficient remote POSIX-like direct data access through WAN</a:t>
            </a:r>
          </a:p>
          <a:p>
            <a:r>
              <a:rPr lang="en-US" altLang="ja-JP" dirty="0" smtClean="0"/>
              <a:t>WAN friendly (server clusters)</a:t>
            </a:r>
          </a:p>
          <a:p>
            <a:pPr lvl="3"/>
            <a:r>
              <a:rPr lang="en-US" altLang="ja-JP" dirty="0" smtClean="0"/>
              <a:t>Can set up WAN-wide huge repositories by aggregating remote clusters</a:t>
            </a:r>
          </a:p>
          <a:p>
            <a:pPr lvl="3"/>
            <a:r>
              <a:rPr lang="en-US" altLang="ja-JP" dirty="0" smtClean="0"/>
              <a:t>Or making them cooperate</a:t>
            </a:r>
            <a:endParaRPr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xplosion 1 38"/>
          <p:cNvSpPr/>
          <p:nvPr/>
        </p:nvSpPr>
        <p:spPr>
          <a:xfrm>
            <a:off x="2492375" y="3505200"/>
            <a:ext cx="3505200" cy="3048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GB" altLang="ja-JP"/>
          </a:p>
        </p:txBody>
      </p:sp>
      <p:sp>
        <p:nvSpPr>
          <p:cNvPr id="17101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Basic working principle</a:t>
            </a:r>
            <a:endParaRPr lang="en-GB"/>
          </a:p>
        </p:txBody>
      </p:sp>
      <p:sp>
        <p:nvSpPr>
          <p:cNvPr id="51204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en-GB" altLang="ja-JP" smtClean="0"/>
          </a:p>
        </p:txBody>
      </p:sp>
      <p:sp>
        <p:nvSpPr>
          <p:cNvPr id="51205" name="Slide Number Placeholder 53"/>
          <p:cNvSpPr>
            <a:spLocks noGrp="1"/>
          </p:cNvSpPr>
          <p:nvPr>
            <p:ph type="sldNum" sz="quarter" idx="4294967295"/>
          </p:nvPr>
        </p:nvSpPr>
        <p:spPr>
          <a:xfrm>
            <a:off x="7932738" y="6400799"/>
            <a:ext cx="373062" cy="228601"/>
          </a:xfrm>
          <a:prstGeom prst="rect">
            <a:avLst/>
          </a:prstGeom>
        </p:spPr>
        <p:txBody>
          <a:bodyPr/>
          <a:lstStyle/>
          <a:p>
            <a:fld id="{11510AA7-4D6F-2843-80D6-7203ACE1D1F4}" type="slidenum">
              <a:rPr lang="en-GB" altLang="ja-JP" smtClean="0"/>
              <a:pPr/>
              <a:t>5</a:t>
            </a:fld>
            <a:endParaRPr lang="en-GB" altLang="ja-JP" smtClean="0"/>
          </a:p>
        </p:txBody>
      </p:sp>
      <p:sp>
        <p:nvSpPr>
          <p:cNvPr id="35" name="Explosion 1 34"/>
          <p:cNvSpPr/>
          <p:nvPr/>
        </p:nvSpPr>
        <p:spPr>
          <a:xfrm>
            <a:off x="2339975" y="1371600"/>
            <a:ext cx="3505200" cy="3048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GB" altLang="ja-JP"/>
          </a:p>
        </p:txBody>
      </p:sp>
      <p:grpSp>
        <p:nvGrpSpPr>
          <p:cNvPr id="2" name="Group 54"/>
          <p:cNvGrpSpPr/>
          <p:nvPr/>
        </p:nvGrpSpPr>
        <p:grpSpPr>
          <a:xfrm>
            <a:off x="1577975" y="2286000"/>
            <a:ext cx="4953000" cy="3200400"/>
            <a:chOff x="838200" y="1809750"/>
            <a:chExt cx="6477000" cy="352425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477000" y="4495800"/>
              <a:ext cx="838200" cy="838200"/>
              <a:chOff x="4704" y="3312"/>
              <a:chExt cx="528" cy="528"/>
            </a:xfrm>
          </p:grpSpPr>
          <p:sp>
            <p:nvSpPr>
              <p:cNvPr id="51253" name="Rectangle 6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171015" name="Text Box 7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 lnSpcReduction="10000"/>
                <a:flatTx/>
              </a:bodyPr>
              <a:lstStyle/>
              <a:p>
                <a:pPr algn="ctr">
                  <a:defRPr/>
                </a:pPr>
                <a:r>
                  <a:rPr lang="en-GB" sz="22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  <a:endParaRPr lang="en-GB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51255" name="Rectangle 8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171017" name="Text Box 9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08000" tIns="0" rIns="10800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>
                  <a:defRPr/>
                </a:pPr>
                <a:r>
                  <a:rPr lang="en-GB" sz="180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  <a:endParaRPr lang="en-GB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657600" y="4495800"/>
              <a:ext cx="838200" cy="838200"/>
              <a:chOff x="4704" y="3312"/>
              <a:chExt cx="528" cy="528"/>
            </a:xfrm>
          </p:grpSpPr>
          <p:sp>
            <p:nvSpPr>
              <p:cNvPr id="51246" name="Rectangle 13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171022" name="Text Box 14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 lnSpcReduction="10000"/>
                <a:flatTx/>
              </a:bodyPr>
              <a:lstStyle/>
              <a:p>
                <a:pPr algn="ctr">
                  <a:defRPr/>
                </a:pPr>
                <a:r>
                  <a:rPr lang="en-GB" sz="22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  <a:endParaRPr lang="en-GB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51248" name="Rectangle 15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171024" name="Text Box 16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08000" tIns="0" rIns="10800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>
                  <a:defRPr/>
                </a:pPr>
                <a:r>
                  <a:rPr lang="en-GB" sz="180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  <a:endParaRPr lang="en-GB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2971800" y="1809750"/>
              <a:ext cx="1676400" cy="1238250"/>
              <a:chOff x="1867" y="1140"/>
              <a:chExt cx="1056" cy="780"/>
            </a:xfrm>
          </p:grpSpPr>
          <p:sp>
            <p:nvSpPr>
              <p:cNvPr id="51236" name="Oval 31" descr="Canvas"/>
              <p:cNvSpPr>
                <a:spLocks noChangeArrowheads="1"/>
              </p:cNvSpPr>
              <p:nvPr/>
            </p:nvSpPr>
            <p:spPr bwMode="auto">
              <a:xfrm rot="-2791068">
                <a:off x="2059" y="948"/>
                <a:ext cx="672" cy="1056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eaVert" wrap="none" lIns="0" tIns="0" rIns="0" bIns="0" anchor="ctr" anchorCtr="0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en-GB" sz="2200">
                  <a:solidFill>
                    <a:srgbClr val="FF9900"/>
                  </a:solidFill>
                </a:endParaRPr>
              </a:p>
            </p:txBody>
          </p: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2304" y="1392"/>
                <a:ext cx="528" cy="528"/>
                <a:chOff x="4704" y="3312"/>
                <a:chExt cx="528" cy="528"/>
              </a:xfrm>
            </p:grpSpPr>
            <p:sp>
              <p:nvSpPr>
                <p:cNvPr id="51239" name="Rectangle 27"/>
                <p:cNvSpPr>
                  <a:spLocks noChangeArrowheads="1"/>
                </p:cNvSpPr>
                <p:nvPr/>
              </p:nvSpPr>
              <p:spPr bwMode="auto">
                <a:xfrm>
                  <a:off x="4704" y="3576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FF"/>
                    </a:gs>
                    <a:gs pos="100000">
                      <a:srgbClr val="002F76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66FF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/>
                  <a:flatTx/>
                </a:bodyPr>
                <a:lstStyle/>
                <a:p>
                  <a:pPr algn="ctr"/>
                  <a:endParaRPr lang="en-GB" sz="2200"/>
                </a:p>
              </p:txBody>
            </p:sp>
            <p:sp>
              <p:nvSpPr>
                <p:cNvPr id="17103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704" y="3600"/>
                  <a:ext cx="52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lnSpcReduction="10000"/>
                  <a:flatTx/>
                </a:bodyPr>
                <a:lstStyle/>
                <a:p>
                  <a:pPr algn="ctr">
                    <a:defRPr/>
                  </a:pPr>
                  <a:r>
                    <a:rPr lang="en-GB" sz="220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cmsd</a:t>
                  </a:r>
                  <a:endParaRPr lang="en-GB" sz="2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241" name="Rectangle 29"/>
                <p:cNvSpPr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7600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/>
                  <a:flatTx/>
                </a:bodyPr>
                <a:lstStyle/>
                <a:p>
                  <a:pPr algn="ctr"/>
                  <a:endParaRPr lang="en-GB" sz="2200"/>
                </a:p>
              </p:txBody>
            </p:sp>
            <p:sp>
              <p:nvSpPr>
                <p:cNvPr id="1710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3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8000" tIns="0" rIns="108000" bIns="0" anchor="ctr" anchorCtr="0">
                  <a:prstTxWarp prst="textNoShape">
                    <a:avLst/>
                  </a:prstTxWarp>
                  <a:normAutofit/>
                  <a:flatTx/>
                </a:bodyPr>
                <a:lstStyle/>
                <a:p>
                  <a:pPr algn="ctr">
                    <a:defRPr/>
                  </a:pPr>
                  <a:r>
                    <a:rPr lang="en-GB" sz="180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xrootd</a:t>
                  </a:r>
                  <a:endParaRPr lang="en-GB"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838200" y="4495800"/>
              <a:ext cx="838200" cy="838200"/>
              <a:chOff x="4704" y="3312"/>
              <a:chExt cx="528" cy="528"/>
            </a:xfrm>
          </p:grpSpPr>
          <p:sp>
            <p:nvSpPr>
              <p:cNvPr id="51230" name="Rectangle 19"/>
              <p:cNvSpPr>
                <a:spLocks noChangeArrowheads="1"/>
              </p:cNvSpPr>
              <p:nvPr/>
            </p:nvSpPr>
            <p:spPr bwMode="auto">
              <a:xfrm>
                <a:off x="4704" y="3576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171028" name="Text Box 20"/>
              <p:cNvSpPr txBox="1">
                <a:spLocks noChangeArrowheads="1"/>
              </p:cNvSpPr>
              <p:nvPr/>
            </p:nvSpPr>
            <p:spPr bwMode="auto">
              <a:xfrm>
                <a:off x="4704" y="3600"/>
                <a:ext cx="5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 lnSpcReduction="10000"/>
                <a:flatTx/>
              </a:bodyPr>
              <a:lstStyle/>
              <a:p>
                <a:pPr algn="ctr">
                  <a:defRPr/>
                </a:pPr>
                <a:r>
                  <a:rPr lang="en-GB" sz="22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  <a:endParaRPr lang="en-GB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51232" name="Rectangle 21"/>
              <p:cNvSpPr>
                <a:spLocks noChangeArrowheads="1"/>
              </p:cNvSpPr>
              <p:nvPr/>
            </p:nvSpPr>
            <p:spPr bwMode="auto">
              <a:xfrm>
                <a:off x="4704" y="3312"/>
                <a:ext cx="528" cy="26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/>
                <a:endParaRPr lang="en-GB" sz="2200"/>
              </a:p>
            </p:txBody>
          </p:sp>
          <p:sp>
            <p:nvSpPr>
              <p:cNvPr id="171030" name="Text Box 22"/>
              <p:cNvSpPr txBox="1">
                <a:spLocks noChangeArrowheads="1"/>
              </p:cNvSpPr>
              <p:nvPr/>
            </p:nvSpPr>
            <p:spPr bwMode="auto">
              <a:xfrm>
                <a:off x="4704" y="3312"/>
                <a:ext cx="528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08000" tIns="0" rIns="108000" bIns="0" anchor="ctr" anchorCtr="0">
                <a:prstTxWarp prst="textNoShape">
                  <a:avLst/>
                </a:prstTxWarp>
                <a:normAutofit/>
                <a:flatTx/>
              </a:bodyPr>
              <a:lstStyle/>
              <a:p>
                <a:pPr algn="ctr">
                  <a:defRPr/>
                </a:pPr>
                <a:r>
                  <a:rPr lang="en-GB" sz="180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xrootd</a:t>
                </a:r>
                <a:endParaRPr lang="en-GB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1828800" y="3033713"/>
              <a:ext cx="4648200" cy="2101850"/>
              <a:chOff x="1152" y="1911"/>
              <a:chExt cx="2928" cy="1324"/>
            </a:xfrm>
          </p:grpSpPr>
          <p:sp>
            <p:nvSpPr>
              <p:cNvPr id="51218" name="Line 37"/>
              <p:cNvSpPr>
                <a:spLocks noChangeShapeType="1"/>
              </p:cNvSpPr>
              <p:nvPr/>
            </p:nvSpPr>
            <p:spPr bwMode="auto">
              <a:xfrm flipV="1">
                <a:off x="1152" y="1920"/>
                <a:ext cx="1152" cy="1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0" tIns="0" rIns="0" bIns="0" anchor="ctr" anchorCtr="0">
                <a:prstTxWarp prst="textNoShape">
                  <a:avLst/>
                </a:prstTxWarp>
                <a:noAutofit/>
              </a:bodyPr>
              <a:lstStyle/>
              <a:p>
                <a:endParaRPr lang="en-GB" altLang="ja-JP" sz="2200"/>
              </a:p>
            </p:txBody>
          </p:sp>
          <p:sp>
            <p:nvSpPr>
              <p:cNvPr id="51219" name="Line 38"/>
              <p:cNvSpPr>
                <a:spLocks noChangeShapeType="1"/>
              </p:cNvSpPr>
              <p:nvPr/>
            </p:nvSpPr>
            <p:spPr bwMode="auto">
              <a:xfrm flipH="1" flipV="1">
                <a:off x="2832" y="1920"/>
                <a:ext cx="1248" cy="12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0" tIns="0" rIns="0" bIns="0" anchor="ctr" anchorCtr="0">
                <a:prstTxWarp prst="textNoShape">
                  <a:avLst/>
                </a:prstTxWarp>
                <a:noAutofit/>
              </a:bodyPr>
              <a:lstStyle/>
              <a:p>
                <a:endParaRPr lang="en-GB" altLang="ja-JP" sz="2200"/>
              </a:p>
            </p:txBody>
          </p:sp>
          <p:cxnSp>
            <p:nvCxnSpPr>
              <p:cNvPr id="51220" name="AutoShape 44"/>
              <p:cNvCxnSpPr>
                <a:cxnSpLocks noChangeShapeType="1"/>
                <a:stCxn id="171022" idx="1"/>
                <a:endCxn id="171036" idx="2"/>
              </p:cNvCxnSpPr>
              <p:nvPr/>
            </p:nvCxnSpPr>
            <p:spPr bwMode="auto">
              <a:xfrm rot="10800000" flipH="1">
                <a:off x="2304" y="1911"/>
                <a:ext cx="269" cy="1324"/>
              </a:xfrm>
              <a:prstGeom prst="curvedConnector4">
                <a:avLst>
                  <a:gd name="adj1" fmla="val -53532"/>
                  <a:gd name="adj2" fmla="val 54361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56" name="Cube 55"/>
          <p:cNvSpPr/>
          <p:nvPr/>
        </p:nvSpPr>
        <p:spPr>
          <a:xfrm>
            <a:off x="7140575" y="1066800"/>
            <a:ext cx="1219200" cy="533400"/>
          </a:xfrm>
          <a:prstGeom prst="cub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altLang="ja-JP" smtClean="0"/>
              <a:t>Client</a:t>
            </a:r>
            <a:endParaRPr kumimoji="1" lang="en-GB" altLang="ja-JP"/>
          </a:p>
        </p:txBody>
      </p:sp>
      <p:cxnSp>
        <p:nvCxnSpPr>
          <p:cNvPr id="58" name="Straight Arrow Connector 57"/>
          <p:cNvCxnSpPr>
            <a:stCxn id="56" idx="3"/>
          </p:cNvCxnSpPr>
          <p:nvPr/>
        </p:nvCxnSpPr>
        <p:spPr>
          <a:xfrm rot="5400000">
            <a:off x="5507038" y="566738"/>
            <a:ext cx="1143000" cy="3209925"/>
          </a:xfrm>
          <a:prstGeom prst="straightConnector1">
            <a:avLst/>
          </a:prstGeom>
          <a:ln w="86750" cap="flat" cmpd="thickThin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6" idx="3"/>
          </p:cNvCxnSpPr>
          <p:nvPr/>
        </p:nvCxnSpPr>
        <p:spPr>
          <a:xfrm rot="5400000">
            <a:off x="4306476" y="1348200"/>
            <a:ext cx="3125024" cy="3629025"/>
          </a:xfrm>
          <a:prstGeom prst="straightConnector1">
            <a:avLst/>
          </a:prstGeom>
          <a:ln w="114300" cap="flat" cmpd="thickThin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239000" y="2819400"/>
            <a:ext cx="16764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mtClean="0"/>
              <a:t>A small</a:t>
            </a:r>
          </a:p>
          <a:p>
            <a:pPr algn="ctr"/>
            <a:r>
              <a:rPr kumimoji="1" lang="en-GB" altLang="ja-JP" smtClean="0"/>
              <a:t>2-level cluster.</a:t>
            </a:r>
          </a:p>
          <a:p>
            <a:pPr algn="ctr"/>
            <a:r>
              <a:rPr kumimoji="1" lang="en-GB" altLang="ja-JP" smtClean="0"/>
              <a:t>Can hold</a:t>
            </a:r>
          </a:p>
          <a:p>
            <a:pPr algn="ctr"/>
            <a:r>
              <a:rPr kumimoji="1" lang="en-GB" altLang="ja-JP" smtClean="0"/>
              <a:t>Up to 64 servers</a:t>
            </a:r>
            <a:endParaRPr kumimoji="1" lang="en-GB" altLang="ja-JP"/>
          </a:p>
        </p:txBody>
      </p:sp>
      <p:sp>
        <p:nvSpPr>
          <p:cNvPr id="38" name="TextBox 37"/>
          <p:cNvSpPr txBox="1"/>
          <p:nvPr/>
        </p:nvSpPr>
        <p:spPr>
          <a:xfrm>
            <a:off x="2057400" y="3962400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800" smtClean="0">
                <a:latin typeface="Arial"/>
                <a:cs typeface="Arial"/>
              </a:rPr>
              <a:t>P2P-like</a:t>
            </a:r>
            <a:endParaRPr kumimoji="1" lang="en-GB" altLang="ja-JP"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5" grpId="0" animBg="1"/>
      <p:bldP spid="35" grpId="1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Simple LAN clusters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1204" name="Footer Placeholder 4"/>
          <p:cNvSpPr>
            <a:spLocks noGrp="1"/>
          </p:cNvSpPr>
          <p:nvPr>
            <p:ph type="ft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t>ALICE-GridKa operations meeting</a:t>
            </a:r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sp>
        <p:nvSpPr>
          <p:cNvPr id="51205" name="Slide Number Placeholder 5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32738" y="6400799"/>
            <a:ext cx="373062" cy="2286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510AA7-4D6F-2843-80D6-7203ACE1D1F4}" type="slidenum">
              <a:rPr lang="en-US" altLang="ja-JP" smtClean="0">
                <a:latin typeface="Times New Roman" pitchFamily="-107" charset="0"/>
                <a:cs typeface="ＭＳ Ｐゴシック" pitchFamily="-107" charset="-128"/>
              </a:rPr>
              <a:pPr/>
              <a:t>6</a:t>
            </a:fld>
            <a:endParaRPr lang="en-US" altLang="ja-JP" smtClean="0">
              <a:latin typeface="Times New Roman" pitchFamily="-107" charset="0"/>
              <a:cs typeface="ＭＳ Ｐゴシック" pitchFamily="-107" charset="-128"/>
            </a:endParaRPr>
          </a:p>
        </p:txBody>
      </p:sp>
      <p:grpSp>
        <p:nvGrpSpPr>
          <p:cNvPr id="2" name="Group 150"/>
          <p:cNvGrpSpPr/>
          <p:nvPr/>
        </p:nvGrpSpPr>
        <p:grpSpPr>
          <a:xfrm>
            <a:off x="1524000" y="1143000"/>
            <a:ext cx="6400800" cy="1600200"/>
            <a:chOff x="457200" y="1143000"/>
            <a:chExt cx="6400800" cy="1600200"/>
          </a:xfrm>
        </p:grpSpPr>
        <p:grpSp>
          <p:nvGrpSpPr>
            <p:cNvPr id="3" name="Group 54"/>
            <p:cNvGrpSpPr/>
            <p:nvPr/>
          </p:nvGrpSpPr>
          <p:grpSpPr>
            <a:xfrm>
              <a:off x="457200" y="1295400"/>
              <a:ext cx="2362200" cy="1447800"/>
              <a:chOff x="838200" y="1809750"/>
              <a:chExt cx="6477000" cy="352425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6477000" y="4495800"/>
                <a:ext cx="838200" cy="838200"/>
                <a:chOff x="4704" y="3312"/>
                <a:chExt cx="528" cy="528"/>
              </a:xfrm>
            </p:grpSpPr>
            <p:sp>
              <p:nvSpPr>
                <p:cNvPr id="51253" name="Rectangle 6"/>
                <p:cNvSpPr>
                  <a:spLocks noChangeArrowheads="1"/>
                </p:cNvSpPr>
                <p:nvPr/>
              </p:nvSpPr>
              <p:spPr bwMode="auto">
                <a:xfrm>
                  <a:off x="4704" y="3576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FF"/>
                    </a:gs>
                    <a:gs pos="100000">
                      <a:srgbClr val="002F76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66FF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62500" lnSpcReduction="20000"/>
                  <a:flatTx/>
                </a:bodyPr>
                <a:lstStyle/>
                <a:p>
                  <a:pPr algn="ctr"/>
                  <a:endParaRPr lang="it-IT" sz="2200"/>
                </a:p>
              </p:txBody>
            </p:sp>
            <p:sp>
              <p:nvSpPr>
                <p:cNvPr id="17101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04" y="3600"/>
                  <a:ext cx="52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55000" lnSpcReduction="20000"/>
                  <a:flatTx/>
                </a:bodyPr>
                <a:lstStyle/>
                <a:p>
                  <a:pPr algn="ctr">
                    <a:defRPr/>
                  </a:pPr>
                  <a:r>
                    <a:rPr lang="en-US" sz="2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cmsd</a:t>
                  </a:r>
                </a:p>
              </p:txBody>
            </p:sp>
            <p:sp>
              <p:nvSpPr>
                <p:cNvPr id="51255" name="Rectangle 8"/>
                <p:cNvSpPr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7600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62500" lnSpcReduction="20000"/>
                  <a:flatTx/>
                </a:bodyPr>
                <a:lstStyle/>
                <a:p>
                  <a:pPr algn="ctr"/>
                  <a:endParaRPr lang="it-IT" sz="2200"/>
                </a:p>
              </p:txBody>
            </p:sp>
            <p:sp>
              <p:nvSpPr>
                <p:cNvPr id="1710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3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8000" tIns="0" rIns="108000" bIns="0" anchor="ctr" anchorCtr="0">
                  <a:prstTxWarp prst="textNoShape">
                    <a:avLst/>
                  </a:prstTxWarp>
                  <a:normAutofit fontScale="92500" lnSpcReduction="10000"/>
                  <a:flatTx/>
                </a:bodyPr>
                <a:lstStyle/>
                <a:p>
                  <a:pPr algn="ctr">
                    <a:defRPr/>
                  </a:pPr>
                  <a:r>
                    <a:rPr lang="en-US" sz="1800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xrootd</a:t>
                  </a:r>
                  <a:endParaRPr lang="en-US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657600" y="4495800"/>
                <a:ext cx="838200" cy="838200"/>
                <a:chOff x="4704" y="3312"/>
                <a:chExt cx="528" cy="528"/>
              </a:xfrm>
            </p:grpSpPr>
            <p:sp>
              <p:nvSpPr>
                <p:cNvPr id="51246" name="Rectangle 13"/>
                <p:cNvSpPr>
                  <a:spLocks noChangeArrowheads="1"/>
                </p:cNvSpPr>
                <p:nvPr/>
              </p:nvSpPr>
              <p:spPr bwMode="auto">
                <a:xfrm>
                  <a:off x="4704" y="3576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FF"/>
                    </a:gs>
                    <a:gs pos="100000">
                      <a:srgbClr val="002F76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66FF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62500" lnSpcReduction="20000"/>
                  <a:flatTx/>
                </a:bodyPr>
                <a:lstStyle/>
                <a:p>
                  <a:pPr algn="ctr"/>
                  <a:endParaRPr lang="it-IT" sz="2200"/>
                </a:p>
              </p:txBody>
            </p:sp>
            <p:sp>
              <p:nvSpPr>
                <p:cNvPr id="17102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704" y="3600"/>
                  <a:ext cx="52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55000" lnSpcReduction="20000"/>
                  <a:flatTx/>
                </a:bodyPr>
                <a:lstStyle/>
                <a:p>
                  <a:pPr algn="ctr">
                    <a:defRPr/>
                  </a:pPr>
                  <a:r>
                    <a:rPr lang="en-US" sz="2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cmsd</a:t>
                  </a:r>
                </a:p>
              </p:txBody>
            </p:sp>
            <p:sp>
              <p:nvSpPr>
                <p:cNvPr id="51248" name="Rectangle 15"/>
                <p:cNvSpPr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7600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62500" lnSpcReduction="20000"/>
                  <a:flatTx/>
                </a:bodyPr>
                <a:lstStyle/>
                <a:p>
                  <a:pPr algn="ctr"/>
                  <a:endParaRPr lang="it-IT" sz="2200"/>
                </a:p>
              </p:txBody>
            </p:sp>
            <p:sp>
              <p:nvSpPr>
                <p:cNvPr id="1710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3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8000" tIns="0" rIns="108000" bIns="0" anchor="ctr" anchorCtr="0">
                  <a:prstTxWarp prst="textNoShape">
                    <a:avLst/>
                  </a:prstTxWarp>
                  <a:normAutofit fontScale="92500" lnSpcReduction="10000"/>
                  <a:flatTx/>
                </a:bodyPr>
                <a:lstStyle/>
                <a:p>
                  <a:pPr algn="ctr">
                    <a:defRPr/>
                  </a:pPr>
                  <a:r>
                    <a:rPr lang="en-US" sz="1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xrootd</a:t>
                  </a:r>
                </a:p>
              </p:txBody>
            </p:sp>
          </p:grpSp>
          <p:grpSp>
            <p:nvGrpSpPr>
              <p:cNvPr id="6" name="Group 36"/>
              <p:cNvGrpSpPr>
                <a:grpSpLocks/>
              </p:cNvGrpSpPr>
              <p:nvPr/>
            </p:nvGrpSpPr>
            <p:grpSpPr bwMode="auto">
              <a:xfrm>
                <a:off x="2971800" y="1809750"/>
                <a:ext cx="1676400" cy="1238250"/>
                <a:chOff x="1867" y="1140"/>
                <a:chExt cx="1056" cy="780"/>
              </a:xfrm>
            </p:grpSpPr>
            <p:sp>
              <p:nvSpPr>
                <p:cNvPr id="51236" name="Oval 31" descr="Canvas"/>
                <p:cNvSpPr>
                  <a:spLocks noChangeArrowheads="1"/>
                </p:cNvSpPr>
                <p:nvPr/>
              </p:nvSpPr>
              <p:spPr bwMode="auto">
                <a:xfrm rot="-2791068">
                  <a:off x="2059" y="948"/>
                  <a:ext cx="672" cy="1056"/>
                </a:xfrm>
                <a:prstGeom prst="ellipse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rgbClr val="FF9900"/>
                  </a:solidFill>
                  <a:prstDash val="dash"/>
                  <a:round/>
                  <a:headEnd/>
                  <a:tailEnd/>
                </a:ln>
              </p:spPr>
              <p:txBody>
                <a:bodyPr vert="eaVert" wrap="none" lIns="0" tIns="0" rIns="0" bIns="0" anchor="ctr" anchorCtr="0">
                  <a:prstTxWarp prst="textNoShape">
                    <a:avLst/>
                  </a:prstTxWarp>
                  <a:normAutofit lnSpcReduction="10000"/>
                </a:bodyPr>
                <a:lstStyle/>
                <a:p>
                  <a:pPr algn="ctr"/>
                  <a:endParaRPr lang="it-IT" sz="2200">
                    <a:solidFill>
                      <a:srgbClr val="FF9900"/>
                    </a:solidFill>
                  </a:endParaRPr>
                </a:p>
              </p:txBody>
            </p:sp>
            <p:grpSp>
              <p:nvGrpSpPr>
                <p:cNvPr id="7" name="Group 26"/>
                <p:cNvGrpSpPr>
                  <a:grpSpLocks/>
                </p:cNvGrpSpPr>
                <p:nvPr/>
              </p:nvGrpSpPr>
              <p:grpSpPr bwMode="auto">
                <a:xfrm>
                  <a:off x="2304" y="1392"/>
                  <a:ext cx="528" cy="528"/>
                  <a:chOff x="4704" y="3312"/>
                  <a:chExt cx="528" cy="528"/>
                </a:xfrm>
              </p:grpSpPr>
              <p:sp>
                <p:nvSpPr>
                  <p:cNvPr id="5123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576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66FF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625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7103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600"/>
                    <a:ext cx="528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2200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cmsd</a:t>
                    </a:r>
                    <a:endParaRPr lang="en-US" sz="22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24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760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FF00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625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7103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3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08000" tIns="0" rIns="108000" bIns="0" anchor="ctr" anchorCtr="0">
                    <a:prstTxWarp prst="textNoShape">
                      <a:avLst/>
                    </a:prstTxWarp>
                    <a:normAutofit fontScale="92500" lnSpcReduction="1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1800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xrootd</a:t>
                    </a:r>
                    <a:endParaRPr 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838200" y="4495800"/>
                <a:ext cx="838200" cy="838200"/>
                <a:chOff x="4704" y="3312"/>
                <a:chExt cx="528" cy="528"/>
              </a:xfrm>
            </p:grpSpPr>
            <p:sp>
              <p:nvSpPr>
                <p:cNvPr id="51230" name="Rectangle 19"/>
                <p:cNvSpPr>
                  <a:spLocks noChangeArrowheads="1"/>
                </p:cNvSpPr>
                <p:nvPr/>
              </p:nvSpPr>
              <p:spPr bwMode="auto">
                <a:xfrm>
                  <a:off x="4704" y="3576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FF"/>
                    </a:gs>
                    <a:gs pos="100000">
                      <a:srgbClr val="002F76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66FF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62500" lnSpcReduction="20000"/>
                  <a:flatTx/>
                </a:bodyPr>
                <a:lstStyle/>
                <a:p>
                  <a:pPr algn="ctr"/>
                  <a:endParaRPr lang="it-IT" sz="2200"/>
                </a:p>
              </p:txBody>
            </p:sp>
            <p:sp>
              <p:nvSpPr>
                <p:cNvPr id="17102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704" y="3600"/>
                  <a:ext cx="52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55000" lnSpcReduction="20000"/>
                  <a:flatTx/>
                </a:bodyPr>
                <a:lstStyle/>
                <a:p>
                  <a:pPr algn="ctr">
                    <a:defRPr/>
                  </a:pPr>
                  <a:r>
                    <a:rPr lang="en-US" sz="2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cmsd</a:t>
                  </a:r>
                </a:p>
              </p:txBody>
            </p:sp>
            <p:sp>
              <p:nvSpPr>
                <p:cNvPr id="51232" name="Rectangle 21"/>
                <p:cNvSpPr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7600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62500" lnSpcReduction="20000"/>
                  <a:flatTx/>
                </a:bodyPr>
                <a:lstStyle/>
                <a:p>
                  <a:pPr algn="ctr"/>
                  <a:endParaRPr lang="it-IT" sz="2200"/>
                </a:p>
              </p:txBody>
            </p:sp>
            <p:sp>
              <p:nvSpPr>
                <p:cNvPr id="17103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3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8000" tIns="0" rIns="108000" bIns="0" anchor="ctr" anchorCtr="0">
                  <a:prstTxWarp prst="textNoShape">
                    <a:avLst/>
                  </a:prstTxWarp>
                  <a:normAutofit fontScale="92500" lnSpcReduction="10000"/>
                  <a:flatTx/>
                </a:bodyPr>
                <a:lstStyle/>
                <a:p>
                  <a:pPr algn="ctr">
                    <a:defRPr/>
                  </a:pPr>
                  <a:r>
                    <a:rPr lang="en-US" sz="1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xrootd</a:t>
                  </a:r>
                </a:p>
              </p:txBody>
            </p:sp>
          </p:grpSp>
          <p:grpSp>
            <p:nvGrpSpPr>
              <p:cNvPr id="9" name="Group 57"/>
              <p:cNvGrpSpPr>
                <a:grpSpLocks/>
              </p:cNvGrpSpPr>
              <p:nvPr/>
            </p:nvGrpSpPr>
            <p:grpSpPr bwMode="auto">
              <a:xfrm>
                <a:off x="1828800" y="3033713"/>
                <a:ext cx="4648200" cy="2101850"/>
                <a:chOff x="1152" y="1911"/>
                <a:chExt cx="2928" cy="1324"/>
              </a:xfrm>
            </p:grpSpPr>
            <p:sp>
              <p:nvSpPr>
                <p:cNvPr id="51218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152" y="1920"/>
                  <a:ext cx="1152" cy="12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sz="2200"/>
                </a:p>
              </p:txBody>
            </p:sp>
            <p:sp>
              <p:nvSpPr>
                <p:cNvPr id="51219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1920"/>
                  <a:ext cx="1248" cy="12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sz="2200"/>
                </a:p>
              </p:txBody>
            </p:sp>
            <p:cxnSp>
              <p:nvCxnSpPr>
                <p:cNvPr id="51220" name="AutoShape 44"/>
                <p:cNvCxnSpPr>
                  <a:cxnSpLocks noChangeShapeType="1"/>
                  <a:stCxn id="171022" idx="1"/>
                  <a:endCxn id="171036" idx="2"/>
                </p:cNvCxnSpPr>
                <p:nvPr/>
              </p:nvCxnSpPr>
              <p:spPr bwMode="auto">
                <a:xfrm rot="10800000" flipH="1">
                  <a:off x="2304" y="1911"/>
                  <a:ext cx="269" cy="1324"/>
                </a:xfrm>
                <a:prstGeom prst="curvedConnector4">
                  <a:avLst>
                    <a:gd name="adj1" fmla="val -53532"/>
                    <a:gd name="adj2" fmla="val 54361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37" name="Line Callout 1 36"/>
            <p:cNvSpPr/>
            <p:nvPr/>
          </p:nvSpPr>
          <p:spPr>
            <a:xfrm>
              <a:off x="3200400" y="1143000"/>
              <a:ext cx="3657600" cy="1295400"/>
            </a:xfrm>
            <a:prstGeom prst="borderCallout1">
              <a:avLst>
                <a:gd name="adj1" fmla="val 18750"/>
                <a:gd name="adj2" fmla="val -8333"/>
                <a:gd name="adj3" fmla="val 49671"/>
                <a:gd name="adj4" fmla="val -4145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bIns="0" rtlCol="0" anchor="ctr">
              <a:normAutofit/>
            </a:bodyPr>
            <a:lstStyle/>
            <a:p>
              <a:pPr algn="ctr"/>
              <a:r>
                <a:rPr kumimoji="1" lang="en-US" altLang="ja-JP" sz="2000" dirty="0" smtClean="0"/>
                <a:t>Simple cluster</a:t>
              </a:r>
            </a:p>
            <a:p>
              <a:pPr algn="ctr"/>
              <a:r>
                <a:rPr kumimoji="1" lang="en-US" altLang="ja-JP" sz="2000" dirty="0" smtClean="0"/>
                <a:t>Up to 64 data servers</a:t>
              </a:r>
            </a:p>
            <a:p>
              <a:pPr algn="ctr"/>
              <a:r>
                <a:rPr kumimoji="1" lang="en-US" altLang="ja-JP" sz="2000" dirty="0" smtClean="0"/>
                <a:t>1-2 mgr redirectors</a:t>
              </a:r>
            </a:p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Group 151"/>
          <p:cNvGrpSpPr/>
          <p:nvPr/>
        </p:nvGrpSpPr>
        <p:grpSpPr>
          <a:xfrm>
            <a:off x="1314784" y="3048000"/>
            <a:ext cx="7753016" cy="2895600"/>
            <a:chOff x="247984" y="3048000"/>
            <a:chExt cx="7753016" cy="2895600"/>
          </a:xfrm>
        </p:grpSpPr>
        <p:grpSp>
          <p:nvGrpSpPr>
            <p:cNvPr id="11" name="Group 149"/>
            <p:cNvGrpSpPr/>
            <p:nvPr/>
          </p:nvGrpSpPr>
          <p:grpSpPr>
            <a:xfrm>
              <a:off x="247984" y="3543300"/>
              <a:ext cx="6991016" cy="2400300"/>
              <a:chOff x="-133016" y="3200400"/>
              <a:chExt cx="6991016" cy="2400300"/>
            </a:xfrm>
          </p:grpSpPr>
          <p:sp>
            <p:nvSpPr>
              <p:cNvPr id="60" name="Text Box 14"/>
              <p:cNvSpPr txBox="1">
                <a:spLocks noChangeArrowheads="1"/>
              </p:cNvSpPr>
              <p:nvPr/>
            </p:nvSpPr>
            <p:spPr bwMode="auto">
              <a:xfrm flipH="1">
                <a:off x="2778061" y="4413185"/>
                <a:ext cx="885187" cy="1621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prstTxWarp prst="textNoShape">
                  <a:avLst/>
                </a:prstTxWarp>
                <a:normAutofit fontScale="55000" lnSpcReduction="20000"/>
                <a:flatTx/>
              </a:bodyPr>
              <a:lstStyle/>
              <a:p>
                <a:pPr algn="ctr">
                  <a:defRPr/>
                </a:pPr>
                <a:r>
                  <a:rPr lang="en-US" sz="2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rPr>
                  <a:t>cmsd</a:t>
                </a:r>
              </a:p>
            </p:txBody>
          </p:sp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 flipH="1">
                <a:off x="2769679" y="3200400"/>
                <a:ext cx="885187" cy="370573"/>
                <a:chOff x="4704" y="3312"/>
                <a:chExt cx="528" cy="528"/>
              </a:xfrm>
            </p:grpSpPr>
            <p:sp>
              <p:nvSpPr>
                <p:cNvPr id="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704" y="3576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6FF"/>
                    </a:gs>
                    <a:gs pos="100000">
                      <a:srgbClr val="002F76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66FF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70000" lnSpcReduction="20000"/>
                  <a:flatTx/>
                </a:bodyPr>
                <a:lstStyle/>
                <a:p>
                  <a:pPr algn="ctr"/>
                  <a:endParaRPr lang="it-IT" sz="2200"/>
                </a:p>
              </p:txBody>
            </p:sp>
            <p:sp>
              <p:nvSpPr>
                <p:cNvPr id="5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704" y="3600"/>
                  <a:ext cx="52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55000" lnSpcReduction="20000"/>
                  <a:flatTx/>
                </a:bodyPr>
                <a:lstStyle/>
                <a:p>
                  <a:pPr algn="ctr">
                    <a:defRPr/>
                  </a:pPr>
                  <a:r>
                    <a:rPr lang="en-US" sz="22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cmsd</a:t>
                  </a:r>
                  <a:endParaRPr lang="en-US" sz="2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tangle 29"/>
                <p:cNvSpPr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26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7600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</p:spPr>
              <p:txBody>
                <a:bodyPr wrap="none" lIns="0" tIns="0" rIns="0" bIns="0" anchor="ctr" anchorCtr="0">
                  <a:prstTxWarp prst="textNoShape">
                    <a:avLst/>
                  </a:prstTxWarp>
                  <a:normAutofit fontScale="70000" lnSpcReduction="20000"/>
                  <a:flatTx/>
                </a:bodyPr>
                <a:lstStyle/>
                <a:p>
                  <a:pPr algn="ctr"/>
                  <a:endParaRPr lang="it-IT" sz="2200"/>
                </a:p>
              </p:txBody>
            </p:sp>
            <p:sp>
              <p:nvSpPr>
                <p:cNvPr id="5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704" y="3312"/>
                  <a:ext cx="528" cy="3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8000" tIns="0" rIns="108000" bIns="0" anchor="ctr" anchorCtr="0">
                  <a:prstTxWarp prst="textNoShape">
                    <a:avLst/>
                  </a:prstTxWarp>
                  <a:normAutofit lnSpcReduction="10000"/>
                  <a:flatTx/>
                </a:bodyPr>
                <a:lstStyle/>
                <a:p>
                  <a:pPr algn="ctr">
                    <a:defRPr/>
                  </a:pPr>
                  <a:r>
                    <a:rPr lang="en-US" sz="1800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rPr>
                    <a:t>xrootd</a:t>
                  </a:r>
                  <a:endParaRPr lang="en-US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 flipH="1" flipV="1">
                <a:off x="3663248" y="3570974"/>
                <a:ext cx="2051752" cy="9248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0" tIns="0" rIns="0" bIns="0" anchor="ctr" anchorCtr="0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2200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 flipV="1">
                <a:off x="1066800" y="3570975"/>
                <a:ext cx="1711261" cy="8486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0" tIns="0" rIns="0" bIns="0" anchor="ctr" anchorCtr="0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2200"/>
              </a:p>
            </p:txBody>
          </p:sp>
          <p:cxnSp>
            <p:nvCxnSpPr>
              <p:cNvPr id="46" name="AutoShape 44"/>
              <p:cNvCxnSpPr>
                <a:cxnSpLocks noChangeShapeType="1"/>
                <a:stCxn id="60" idx="1"/>
                <a:endCxn id="54" idx="2"/>
              </p:cNvCxnSpPr>
              <p:nvPr/>
            </p:nvCxnSpPr>
            <p:spPr bwMode="auto">
              <a:xfrm rot="10800000">
                <a:off x="3212272" y="3564658"/>
                <a:ext cx="450976" cy="929240"/>
              </a:xfrm>
              <a:prstGeom prst="curvedConnector4">
                <a:avLst>
                  <a:gd name="adj1" fmla="val -53532"/>
                  <a:gd name="adj2" fmla="val 54361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3" name="Group 54"/>
              <p:cNvGrpSpPr/>
              <p:nvPr/>
            </p:nvGrpSpPr>
            <p:grpSpPr>
              <a:xfrm>
                <a:off x="-133016" y="4191000"/>
                <a:ext cx="1885616" cy="1409700"/>
                <a:chOff x="838200" y="1809750"/>
                <a:chExt cx="6477000" cy="3524250"/>
              </a:xfrm>
            </p:grpSpPr>
            <p:grpSp>
              <p:nvGrpSpPr>
                <p:cNvPr id="14" name="Group 5"/>
                <p:cNvGrpSpPr>
                  <a:grpSpLocks/>
                </p:cNvGrpSpPr>
                <p:nvPr/>
              </p:nvGrpSpPr>
              <p:grpSpPr bwMode="auto">
                <a:xfrm>
                  <a:off x="6477000" y="4495800"/>
                  <a:ext cx="838200" cy="838200"/>
                  <a:chOff x="4704" y="3312"/>
                  <a:chExt cx="528" cy="528"/>
                </a:xfrm>
              </p:grpSpPr>
              <p:sp>
                <p:nvSpPr>
                  <p:cNvPr id="9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576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66FF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9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600"/>
                    <a:ext cx="528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cmsd</a:t>
                    </a:r>
                  </a:p>
                </p:txBody>
              </p:sp>
              <p:sp>
                <p:nvSpPr>
                  <p:cNvPr id="9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760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FF00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9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3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08000" tIns="0" rIns="108000" bIns="0" anchor="ctr" anchorCtr="0">
                    <a:prstTxWarp prst="textNoShape">
                      <a:avLst/>
                    </a:prstTxWarp>
                    <a:normAutofit fontScale="92500" lnSpcReduction="1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1800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xrootd</a:t>
                    </a:r>
                    <a:endParaRPr 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" name="Group 12"/>
                <p:cNvGrpSpPr>
                  <a:grpSpLocks/>
                </p:cNvGrpSpPr>
                <p:nvPr/>
              </p:nvGrpSpPr>
              <p:grpSpPr bwMode="auto">
                <a:xfrm>
                  <a:off x="3657600" y="4495800"/>
                  <a:ext cx="838200" cy="838200"/>
                  <a:chOff x="4704" y="3312"/>
                  <a:chExt cx="528" cy="528"/>
                </a:xfrm>
              </p:grpSpPr>
              <p:sp>
                <p:nvSpPr>
                  <p:cNvPr id="8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576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66FF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8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600"/>
                    <a:ext cx="528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cmsd</a:t>
                    </a:r>
                  </a:p>
                </p:txBody>
              </p:sp>
              <p:sp>
                <p:nvSpPr>
                  <p:cNvPr id="8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760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FF00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8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3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08000" tIns="0" rIns="108000" bIns="0" anchor="ctr" anchorCtr="0">
                    <a:prstTxWarp prst="textNoShape">
                      <a:avLst/>
                    </a:prstTxWarp>
                    <a:normAutofit fontScale="92500" lnSpcReduction="1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18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xrootd</a:t>
                    </a:r>
                  </a:p>
                </p:txBody>
              </p:sp>
            </p:grpSp>
            <p:grpSp>
              <p:nvGrpSpPr>
                <p:cNvPr id="16" name="Group 36"/>
                <p:cNvGrpSpPr>
                  <a:grpSpLocks/>
                </p:cNvGrpSpPr>
                <p:nvPr/>
              </p:nvGrpSpPr>
              <p:grpSpPr bwMode="auto">
                <a:xfrm>
                  <a:off x="2971800" y="1809750"/>
                  <a:ext cx="1676400" cy="1238250"/>
                  <a:chOff x="1867" y="1140"/>
                  <a:chExt cx="1056" cy="780"/>
                </a:xfrm>
              </p:grpSpPr>
              <p:sp>
                <p:nvSpPr>
                  <p:cNvPr id="80" name="Oval 31" descr="Canvas"/>
                  <p:cNvSpPr>
                    <a:spLocks noChangeArrowheads="1"/>
                  </p:cNvSpPr>
                  <p:nvPr/>
                </p:nvSpPr>
                <p:spPr bwMode="auto">
                  <a:xfrm rot="-2791068">
                    <a:off x="2059" y="948"/>
                    <a:ext cx="672" cy="1056"/>
                  </a:xfrm>
                  <a:prstGeom prst="ellipse">
                    <a:avLst/>
                  </a:pr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rgbClr val="FF99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eaVert" wrap="none" lIns="0" tIns="0" rIns="0" bIns="0" anchor="ctr" anchorCtr="0">
                    <a:prstTxWarp prst="textNoShape">
                      <a:avLst/>
                    </a:prstTxWarp>
                    <a:normAutofit fontScale="92500" lnSpcReduction="10000"/>
                  </a:bodyPr>
                  <a:lstStyle/>
                  <a:p>
                    <a:pPr algn="ctr"/>
                    <a:endParaRPr lang="it-IT" sz="2200">
                      <a:solidFill>
                        <a:srgbClr val="FF9900"/>
                      </a:solidFill>
                    </a:endParaRPr>
                  </a:p>
                </p:txBody>
              </p:sp>
              <p:grpSp>
                <p:nvGrpSpPr>
                  <p:cNvPr id="17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304" y="1392"/>
                    <a:ext cx="528" cy="528"/>
                    <a:chOff x="4704" y="3312"/>
                    <a:chExt cx="528" cy="528"/>
                  </a:xfrm>
                </p:grpSpPr>
                <p:sp>
                  <p:nvSpPr>
                    <p:cNvPr id="82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4" y="3576"/>
                      <a:ext cx="528" cy="26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66FF"/>
                        </a:gs>
                        <a:gs pos="100000">
                          <a:srgbClr val="002F76"/>
                        </a:gs>
                      </a:gsLst>
                      <a:lin ang="5400000" scaled="1"/>
                    </a:gradFill>
                    <a:ln w="9525">
                      <a:miter lim="800000"/>
                      <a:headEnd/>
                      <a:tailEnd/>
                    </a:ln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0066FF"/>
                      </a:extrusionClr>
                    </a:sp3d>
                  </p:spPr>
                  <p:txBody>
                    <a:bodyPr wrap="none" lIns="0" tIns="0" rIns="0" bIns="0" anchor="ctr" anchorCtr="0">
                      <a:prstTxWarp prst="textNoShape">
                        <a:avLst/>
                      </a:prstTxWarp>
                      <a:normAutofit fontScale="55000" lnSpcReduction="20000"/>
                      <a:flatTx/>
                    </a:bodyPr>
                    <a:lstStyle/>
                    <a:p>
                      <a:pPr algn="ctr"/>
                      <a:endParaRPr lang="it-IT" sz="2200"/>
                    </a:p>
                  </p:txBody>
                </p:sp>
                <p:sp>
                  <p:nvSpPr>
                    <p:cNvPr id="83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04" y="3600"/>
                      <a:ext cx="528" cy="231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 anchorCtr="0">
                      <a:prstTxWarp prst="textNoShape">
                        <a:avLst/>
                      </a:prstTxWarp>
                      <a:normAutofit fontScale="55000" lnSpcReduction="20000"/>
                      <a:flatTx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+mn-ea"/>
                          <a:cs typeface="+mn-cs"/>
                        </a:rPr>
                        <a:t>cmsd</a:t>
                      </a:r>
                      <a:endParaRPr lang="en-US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4" y="3312"/>
                      <a:ext cx="528" cy="26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rgbClr val="007600"/>
                        </a:gs>
                      </a:gsLst>
                      <a:lin ang="5400000" scaled="1"/>
                    </a:gradFill>
                    <a:ln w="9525">
                      <a:miter lim="800000"/>
                      <a:headEnd/>
                      <a:tailEnd/>
                    </a:ln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00FF00"/>
                      </a:extrusionClr>
                    </a:sp3d>
                  </p:spPr>
                  <p:txBody>
                    <a:bodyPr wrap="none" lIns="0" tIns="0" rIns="0" bIns="0" anchor="ctr" anchorCtr="0">
                      <a:prstTxWarp prst="textNoShape">
                        <a:avLst/>
                      </a:prstTxWarp>
                      <a:normAutofit fontScale="55000" lnSpcReduction="20000"/>
                      <a:flatTx/>
                    </a:bodyPr>
                    <a:lstStyle/>
                    <a:p>
                      <a:pPr algn="ctr"/>
                      <a:endParaRPr lang="it-IT" sz="2200"/>
                    </a:p>
                  </p:txBody>
                </p:sp>
                <p:sp>
                  <p:nvSpPr>
                    <p:cNvPr id="85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04" y="3312"/>
                      <a:ext cx="528" cy="37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108000" tIns="0" rIns="108000" bIns="0" anchor="ctr" anchorCtr="0">
                      <a:prstTxWarp prst="textNoShape">
                        <a:avLst/>
                      </a:prstTxWarp>
                      <a:normAutofit fontScale="92500" lnSpcReduction="10000"/>
                      <a:flatTx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+mn-ea"/>
                          <a:cs typeface="+mn-cs"/>
                        </a:rPr>
                        <a:t>xrootd</a:t>
                      </a:r>
                      <a:endParaRPr lang="en-US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8" name="Group 18"/>
                <p:cNvGrpSpPr>
                  <a:grpSpLocks/>
                </p:cNvGrpSpPr>
                <p:nvPr/>
              </p:nvGrpSpPr>
              <p:grpSpPr bwMode="auto">
                <a:xfrm>
                  <a:off x="838200" y="4495800"/>
                  <a:ext cx="838200" cy="838200"/>
                  <a:chOff x="4704" y="3312"/>
                  <a:chExt cx="528" cy="528"/>
                </a:xfrm>
              </p:grpSpPr>
              <p:sp>
                <p:nvSpPr>
                  <p:cNvPr id="7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576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66FF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7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600"/>
                    <a:ext cx="528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cmsd</a:t>
                    </a:r>
                  </a:p>
                </p:txBody>
              </p:sp>
              <p:sp>
                <p:nvSpPr>
                  <p:cNvPr id="7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760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FF00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7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3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08000" tIns="0" rIns="108000" bIns="0" anchor="ctr" anchorCtr="0">
                    <a:prstTxWarp prst="textNoShape">
                      <a:avLst/>
                    </a:prstTxWarp>
                    <a:normAutofit fontScale="92500" lnSpcReduction="1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18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xrootd</a:t>
                    </a:r>
                  </a:p>
                </p:txBody>
              </p:sp>
            </p:grpSp>
            <p:grpSp>
              <p:nvGrpSpPr>
                <p:cNvPr id="19" name="Group 57"/>
                <p:cNvGrpSpPr>
                  <a:grpSpLocks/>
                </p:cNvGrpSpPr>
                <p:nvPr/>
              </p:nvGrpSpPr>
              <p:grpSpPr bwMode="auto">
                <a:xfrm>
                  <a:off x="1828800" y="3033715"/>
                  <a:ext cx="4648200" cy="2101850"/>
                  <a:chOff x="1152" y="1911"/>
                  <a:chExt cx="2928" cy="1324"/>
                </a:xfrm>
              </p:grpSpPr>
              <p:sp>
                <p:nvSpPr>
                  <p:cNvPr id="73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1920"/>
                    <a:ext cx="1152" cy="120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sz="2200"/>
                  </a:p>
                </p:txBody>
              </p:sp>
              <p:sp>
                <p:nvSpPr>
                  <p:cNvPr id="74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32" y="1920"/>
                    <a:ext cx="1248" cy="129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sz="2200"/>
                  </a:p>
                </p:txBody>
              </p:sp>
              <p:cxnSp>
                <p:nvCxnSpPr>
                  <p:cNvPr id="75" name="AutoShape 44"/>
                  <p:cNvCxnSpPr>
                    <a:cxnSpLocks noChangeShapeType="1"/>
                    <a:stCxn id="87" idx="1"/>
                    <a:endCxn id="83" idx="2"/>
                  </p:cNvCxnSpPr>
                  <p:nvPr/>
                </p:nvCxnSpPr>
                <p:spPr bwMode="auto">
                  <a:xfrm rot="10800000" flipH="1">
                    <a:off x="2304" y="1911"/>
                    <a:ext cx="269" cy="1324"/>
                  </a:xfrm>
                  <a:prstGeom prst="curvedConnector4">
                    <a:avLst>
                      <a:gd name="adj1" fmla="val -53532"/>
                      <a:gd name="adj2" fmla="val 54361"/>
                    </a:avLst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  <p:grpSp>
            <p:nvGrpSpPr>
              <p:cNvPr id="20" name="Group 54"/>
              <p:cNvGrpSpPr/>
              <p:nvPr/>
            </p:nvGrpSpPr>
            <p:grpSpPr>
              <a:xfrm>
                <a:off x="2457784" y="4152900"/>
                <a:ext cx="1885616" cy="1409700"/>
                <a:chOff x="838200" y="1809750"/>
                <a:chExt cx="6477000" cy="3524250"/>
              </a:xfrm>
            </p:grpSpPr>
            <p:grpSp>
              <p:nvGrpSpPr>
                <p:cNvPr id="21" name="Group 5"/>
                <p:cNvGrpSpPr>
                  <a:grpSpLocks/>
                </p:cNvGrpSpPr>
                <p:nvPr/>
              </p:nvGrpSpPr>
              <p:grpSpPr bwMode="auto">
                <a:xfrm>
                  <a:off x="6477000" y="4495800"/>
                  <a:ext cx="838200" cy="838200"/>
                  <a:chOff x="4704" y="3312"/>
                  <a:chExt cx="528" cy="528"/>
                </a:xfrm>
              </p:grpSpPr>
              <p:sp>
                <p:nvSpPr>
                  <p:cNvPr id="117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576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66FF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1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600"/>
                    <a:ext cx="528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cmsd</a:t>
                    </a:r>
                  </a:p>
                </p:txBody>
              </p:sp>
              <p:sp>
                <p:nvSpPr>
                  <p:cNvPr id="11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760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FF00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2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3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08000" tIns="0" rIns="108000" bIns="0" anchor="ctr" anchorCtr="0">
                    <a:prstTxWarp prst="textNoShape">
                      <a:avLst/>
                    </a:prstTxWarp>
                    <a:normAutofit fontScale="92500" lnSpcReduction="1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1800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xrootd</a:t>
                    </a:r>
                    <a:endParaRPr 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" name="Group 12"/>
                <p:cNvGrpSpPr>
                  <a:grpSpLocks/>
                </p:cNvGrpSpPr>
                <p:nvPr/>
              </p:nvGrpSpPr>
              <p:grpSpPr bwMode="auto">
                <a:xfrm>
                  <a:off x="3657600" y="4495800"/>
                  <a:ext cx="838200" cy="838200"/>
                  <a:chOff x="4704" y="3312"/>
                  <a:chExt cx="528" cy="528"/>
                </a:xfrm>
              </p:grpSpPr>
              <p:sp>
                <p:nvSpPr>
                  <p:cNvPr id="11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576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66FF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1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600"/>
                    <a:ext cx="528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cmsd</a:t>
                    </a:r>
                  </a:p>
                </p:txBody>
              </p:sp>
              <p:sp>
                <p:nvSpPr>
                  <p:cNvPr id="11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760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FF00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1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3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08000" tIns="0" rIns="108000" bIns="0" anchor="ctr" anchorCtr="0">
                    <a:prstTxWarp prst="textNoShape">
                      <a:avLst/>
                    </a:prstTxWarp>
                    <a:normAutofit fontScale="92500" lnSpcReduction="1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18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xrootd</a:t>
                    </a:r>
                  </a:p>
                </p:txBody>
              </p:sp>
            </p:grpSp>
            <p:grpSp>
              <p:nvGrpSpPr>
                <p:cNvPr id="23" name="Group 36"/>
                <p:cNvGrpSpPr>
                  <a:grpSpLocks/>
                </p:cNvGrpSpPr>
                <p:nvPr/>
              </p:nvGrpSpPr>
              <p:grpSpPr bwMode="auto">
                <a:xfrm>
                  <a:off x="2971800" y="1809750"/>
                  <a:ext cx="1676400" cy="1238250"/>
                  <a:chOff x="1867" y="1140"/>
                  <a:chExt cx="1056" cy="780"/>
                </a:xfrm>
              </p:grpSpPr>
              <p:sp>
                <p:nvSpPr>
                  <p:cNvPr id="107" name="Oval 31" descr="Canvas"/>
                  <p:cNvSpPr>
                    <a:spLocks noChangeArrowheads="1"/>
                  </p:cNvSpPr>
                  <p:nvPr/>
                </p:nvSpPr>
                <p:spPr bwMode="auto">
                  <a:xfrm rot="-2791068">
                    <a:off x="2059" y="948"/>
                    <a:ext cx="672" cy="1056"/>
                  </a:xfrm>
                  <a:prstGeom prst="ellipse">
                    <a:avLst/>
                  </a:pr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rgbClr val="FF99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eaVert" wrap="none" lIns="0" tIns="0" rIns="0" bIns="0" anchor="ctr" anchorCtr="0">
                    <a:prstTxWarp prst="textNoShape">
                      <a:avLst/>
                    </a:prstTxWarp>
                    <a:normAutofit fontScale="92500" lnSpcReduction="10000"/>
                  </a:bodyPr>
                  <a:lstStyle/>
                  <a:p>
                    <a:pPr algn="ctr"/>
                    <a:endParaRPr lang="it-IT" sz="2200">
                      <a:solidFill>
                        <a:srgbClr val="FF9900"/>
                      </a:solidFill>
                    </a:endParaRPr>
                  </a:p>
                </p:txBody>
              </p:sp>
              <p:grpSp>
                <p:nvGrpSpPr>
                  <p:cNvPr id="24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304" y="1392"/>
                    <a:ext cx="528" cy="528"/>
                    <a:chOff x="4704" y="3312"/>
                    <a:chExt cx="528" cy="528"/>
                  </a:xfrm>
                </p:grpSpPr>
                <p:sp>
                  <p:nvSpPr>
                    <p:cNvPr id="109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4" y="3576"/>
                      <a:ext cx="528" cy="26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66FF"/>
                        </a:gs>
                        <a:gs pos="100000">
                          <a:srgbClr val="002F76"/>
                        </a:gs>
                      </a:gsLst>
                      <a:lin ang="5400000" scaled="1"/>
                    </a:gradFill>
                    <a:ln w="9525">
                      <a:miter lim="800000"/>
                      <a:headEnd/>
                      <a:tailEnd/>
                    </a:ln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0066FF"/>
                      </a:extrusionClr>
                    </a:sp3d>
                  </p:spPr>
                  <p:txBody>
                    <a:bodyPr wrap="none" lIns="0" tIns="0" rIns="0" bIns="0" anchor="ctr" anchorCtr="0">
                      <a:prstTxWarp prst="textNoShape">
                        <a:avLst/>
                      </a:prstTxWarp>
                      <a:normAutofit fontScale="55000" lnSpcReduction="20000"/>
                      <a:flatTx/>
                    </a:bodyPr>
                    <a:lstStyle/>
                    <a:p>
                      <a:pPr algn="ctr"/>
                      <a:endParaRPr lang="it-IT" sz="2200"/>
                    </a:p>
                  </p:txBody>
                </p:sp>
                <p:sp>
                  <p:nvSpPr>
                    <p:cNvPr id="110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04" y="3600"/>
                      <a:ext cx="528" cy="231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 anchorCtr="0">
                      <a:prstTxWarp prst="textNoShape">
                        <a:avLst/>
                      </a:prstTxWarp>
                      <a:normAutofit fontScale="55000" lnSpcReduction="20000"/>
                      <a:flatTx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+mn-ea"/>
                          <a:cs typeface="+mn-cs"/>
                        </a:rPr>
                        <a:t>cmsd</a:t>
                      </a:r>
                      <a:endParaRPr lang="en-US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4" y="3312"/>
                      <a:ext cx="528" cy="26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rgbClr val="007600"/>
                        </a:gs>
                      </a:gsLst>
                      <a:lin ang="5400000" scaled="1"/>
                    </a:gradFill>
                    <a:ln w="9525">
                      <a:miter lim="800000"/>
                      <a:headEnd/>
                      <a:tailEnd/>
                    </a:ln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00FF00"/>
                      </a:extrusionClr>
                    </a:sp3d>
                  </p:spPr>
                  <p:txBody>
                    <a:bodyPr wrap="none" lIns="0" tIns="0" rIns="0" bIns="0" anchor="ctr" anchorCtr="0">
                      <a:prstTxWarp prst="textNoShape">
                        <a:avLst/>
                      </a:prstTxWarp>
                      <a:normAutofit fontScale="55000" lnSpcReduction="20000"/>
                      <a:flatTx/>
                    </a:bodyPr>
                    <a:lstStyle/>
                    <a:p>
                      <a:pPr algn="ctr"/>
                      <a:endParaRPr lang="it-IT" sz="2200"/>
                    </a:p>
                  </p:txBody>
                </p:sp>
                <p:sp>
                  <p:nvSpPr>
                    <p:cNvPr id="112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04" y="3312"/>
                      <a:ext cx="528" cy="37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108000" tIns="0" rIns="108000" bIns="0" anchor="ctr" anchorCtr="0">
                      <a:prstTxWarp prst="textNoShape">
                        <a:avLst/>
                      </a:prstTxWarp>
                      <a:normAutofit fontScale="92500" lnSpcReduction="10000"/>
                      <a:flatTx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+mn-ea"/>
                          <a:cs typeface="+mn-cs"/>
                        </a:rPr>
                        <a:t>xrootd</a:t>
                      </a:r>
                      <a:endParaRPr lang="en-US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5" name="Group 18"/>
                <p:cNvGrpSpPr>
                  <a:grpSpLocks/>
                </p:cNvGrpSpPr>
                <p:nvPr/>
              </p:nvGrpSpPr>
              <p:grpSpPr bwMode="auto">
                <a:xfrm>
                  <a:off x="838200" y="4495800"/>
                  <a:ext cx="838200" cy="838200"/>
                  <a:chOff x="4704" y="3312"/>
                  <a:chExt cx="528" cy="528"/>
                </a:xfrm>
              </p:grpSpPr>
              <p:sp>
                <p:nvSpPr>
                  <p:cNvPr id="10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576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66FF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0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600"/>
                    <a:ext cx="528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cmsd</a:t>
                    </a:r>
                  </a:p>
                </p:txBody>
              </p:sp>
              <p:sp>
                <p:nvSpPr>
                  <p:cNvPr id="10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760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FF00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0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3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08000" tIns="0" rIns="108000" bIns="0" anchor="ctr" anchorCtr="0">
                    <a:prstTxWarp prst="textNoShape">
                      <a:avLst/>
                    </a:prstTxWarp>
                    <a:normAutofit fontScale="92500" lnSpcReduction="1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18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xrootd</a:t>
                    </a:r>
                  </a:p>
                </p:txBody>
              </p:sp>
            </p:grpSp>
            <p:grpSp>
              <p:nvGrpSpPr>
                <p:cNvPr id="26" name="Group 57"/>
                <p:cNvGrpSpPr>
                  <a:grpSpLocks/>
                </p:cNvGrpSpPr>
                <p:nvPr/>
              </p:nvGrpSpPr>
              <p:grpSpPr bwMode="auto">
                <a:xfrm>
                  <a:off x="1828800" y="3033715"/>
                  <a:ext cx="4648200" cy="2101850"/>
                  <a:chOff x="1152" y="1911"/>
                  <a:chExt cx="2928" cy="1324"/>
                </a:xfrm>
              </p:grpSpPr>
              <p:sp>
                <p:nvSpPr>
                  <p:cNvPr id="100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1920"/>
                    <a:ext cx="1152" cy="120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sz="2200"/>
                  </a:p>
                </p:txBody>
              </p:sp>
              <p:sp>
                <p:nvSpPr>
                  <p:cNvPr id="101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32" y="1920"/>
                    <a:ext cx="1248" cy="129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sz="2200"/>
                  </a:p>
                </p:txBody>
              </p:sp>
              <p:cxnSp>
                <p:nvCxnSpPr>
                  <p:cNvPr id="102" name="AutoShape 44"/>
                  <p:cNvCxnSpPr>
                    <a:cxnSpLocks noChangeShapeType="1"/>
                    <a:stCxn id="114" idx="1"/>
                    <a:endCxn id="110" idx="2"/>
                  </p:cNvCxnSpPr>
                  <p:nvPr/>
                </p:nvCxnSpPr>
                <p:spPr bwMode="auto">
                  <a:xfrm rot="10800000" flipH="1">
                    <a:off x="2304" y="1911"/>
                    <a:ext cx="269" cy="1324"/>
                  </a:xfrm>
                  <a:prstGeom prst="curvedConnector4">
                    <a:avLst>
                      <a:gd name="adj1" fmla="val -53532"/>
                      <a:gd name="adj2" fmla="val 54361"/>
                    </a:avLst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  <p:grpSp>
            <p:nvGrpSpPr>
              <p:cNvPr id="27" name="Group 54"/>
              <p:cNvGrpSpPr/>
              <p:nvPr/>
            </p:nvGrpSpPr>
            <p:grpSpPr>
              <a:xfrm>
                <a:off x="4972384" y="4114800"/>
                <a:ext cx="1885616" cy="1409700"/>
                <a:chOff x="838200" y="1809750"/>
                <a:chExt cx="6477000" cy="3524250"/>
              </a:xfrm>
            </p:grpSpPr>
            <p:grpSp>
              <p:nvGrpSpPr>
                <p:cNvPr id="28" name="Group 5"/>
                <p:cNvGrpSpPr>
                  <a:grpSpLocks/>
                </p:cNvGrpSpPr>
                <p:nvPr/>
              </p:nvGrpSpPr>
              <p:grpSpPr bwMode="auto">
                <a:xfrm>
                  <a:off x="6477000" y="4495800"/>
                  <a:ext cx="838200" cy="838200"/>
                  <a:chOff x="4704" y="3312"/>
                  <a:chExt cx="528" cy="528"/>
                </a:xfrm>
              </p:grpSpPr>
              <p:sp>
                <p:nvSpPr>
                  <p:cNvPr id="14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576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66FF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4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600"/>
                    <a:ext cx="528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cmsd</a:t>
                    </a:r>
                  </a:p>
                </p:txBody>
              </p:sp>
              <p:sp>
                <p:nvSpPr>
                  <p:cNvPr id="14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760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FF00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4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3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08000" tIns="0" rIns="108000" bIns="0" anchor="ctr" anchorCtr="0">
                    <a:prstTxWarp prst="textNoShape">
                      <a:avLst/>
                    </a:prstTxWarp>
                    <a:normAutofit fontScale="92500" lnSpcReduction="1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1800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xrootd</a:t>
                    </a:r>
                    <a:endParaRPr lang="en-US" sz="18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" name="Group 12"/>
                <p:cNvGrpSpPr>
                  <a:grpSpLocks/>
                </p:cNvGrpSpPr>
                <p:nvPr/>
              </p:nvGrpSpPr>
              <p:grpSpPr bwMode="auto">
                <a:xfrm>
                  <a:off x="3657600" y="4495800"/>
                  <a:ext cx="838200" cy="838200"/>
                  <a:chOff x="4704" y="3312"/>
                  <a:chExt cx="528" cy="528"/>
                </a:xfrm>
              </p:grpSpPr>
              <p:sp>
                <p:nvSpPr>
                  <p:cNvPr id="1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576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66FF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41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600"/>
                    <a:ext cx="528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cmsd</a:t>
                    </a:r>
                  </a:p>
                </p:txBody>
              </p:sp>
              <p:sp>
                <p:nvSpPr>
                  <p:cNvPr id="14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760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FF00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4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3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08000" tIns="0" rIns="108000" bIns="0" anchor="ctr" anchorCtr="0">
                    <a:prstTxWarp prst="textNoShape">
                      <a:avLst/>
                    </a:prstTxWarp>
                    <a:normAutofit fontScale="92500" lnSpcReduction="1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18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xrootd</a:t>
                    </a:r>
                  </a:p>
                </p:txBody>
              </p:sp>
            </p:grpSp>
            <p:grpSp>
              <p:nvGrpSpPr>
                <p:cNvPr id="30" name="Group 36"/>
                <p:cNvGrpSpPr>
                  <a:grpSpLocks/>
                </p:cNvGrpSpPr>
                <p:nvPr/>
              </p:nvGrpSpPr>
              <p:grpSpPr bwMode="auto">
                <a:xfrm>
                  <a:off x="2971800" y="1809750"/>
                  <a:ext cx="1676400" cy="1238250"/>
                  <a:chOff x="1867" y="1140"/>
                  <a:chExt cx="1056" cy="780"/>
                </a:xfrm>
              </p:grpSpPr>
              <p:sp>
                <p:nvSpPr>
                  <p:cNvPr id="134" name="Oval 31" descr="Canvas"/>
                  <p:cNvSpPr>
                    <a:spLocks noChangeArrowheads="1"/>
                  </p:cNvSpPr>
                  <p:nvPr/>
                </p:nvSpPr>
                <p:spPr bwMode="auto">
                  <a:xfrm rot="-2791068">
                    <a:off x="2059" y="948"/>
                    <a:ext cx="672" cy="1056"/>
                  </a:xfrm>
                  <a:prstGeom prst="ellipse">
                    <a:avLst/>
                  </a:pr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rgbClr val="FF99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eaVert" wrap="none" lIns="0" tIns="0" rIns="0" bIns="0" anchor="ctr" anchorCtr="0">
                    <a:prstTxWarp prst="textNoShape">
                      <a:avLst/>
                    </a:prstTxWarp>
                    <a:normAutofit fontScale="92500" lnSpcReduction="10000"/>
                  </a:bodyPr>
                  <a:lstStyle/>
                  <a:p>
                    <a:pPr algn="ctr"/>
                    <a:endParaRPr lang="it-IT" sz="2200">
                      <a:solidFill>
                        <a:srgbClr val="FF9900"/>
                      </a:solidFill>
                    </a:endParaRPr>
                  </a:p>
                </p:txBody>
              </p:sp>
              <p:grpSp>
                <p:nvGrpSpPr>
                  <p:cNvPr id="31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304" y="1392"/>
                    <a:ext cx="528" cy="528"/>
                    <a:chOff x="4704" y="3312"/>
                    <a:chExt cx="528" cy="528"/>
                  </a:xfrm>
                </p:grpSpPr>
                <p:sp>
                  <p:nvSpPr>
                    <p:cNvPr id="136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4" y="3576"/>
                      <a:ext cx="528" cy="26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66FF"/>
                        </a:gs>
                        <a:gs pos="100000">
                          <a:srgbClr val="002F76"/>
                        </a:gs>
                      </a:gsLst>
                      <a:lin ang="5400000" scaled="1"/>
                    </a:gradFill>
                    <a:ln w="9525">
                      <a:miter lim="800000"/>
                      <a:headEnd/>
                      <a:tailEnd/>
                    </a:ln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0066FF"/>
                      </a:extrusionClr>
                    </a:sp3d>
                  </p:spPr>
                  <p:txBody>
                    <a:bodyPr wrap="none" lIns="0" tIns="0" rIns="0" bIns="0" anchor="ctr" anchorCtr="0">
                      <a:prstTxWarp prst="textNoShape">
                        <a:avLst/>
                      </a:prstTxWarp>
                      <a:normAutofit fontScale="55000" lnSpcReduction="20000"/>
                      <a:flatTx/>
                    </a:bodyPr>
                    <a:lstStyle/>
                    <a:p>
                      <a:pPr algn="ctr"/>
                      <a:endParaRPr lang="it-IT" sz="2200"/>
                    </a:p>
                  </p:txBody>
                </p:sp>
                <p:sp>
                  <p:nvSpPr>
                    <p:cNvPr id="137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04" y="3600"/>
                      <a:ext cx="528" cy="231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 anchorCtr="0">
                      <a:prstTxWarp prst="textNoShape">
                        <a:avLst/>
                      </a:prstTxWarp>
                      <a:normAutofit fontScale="55000" lnSpcReduction="20000"/>
                      <a:flatTx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+mn-ea"/>
                          <a:cs typeface="+mn-cs"/>
                        </a:rPr>
                        <a:t>cmsd</a:t>
                      </a:r>
                      <a:endParaRPr lang="en-US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8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4" y="3312"/>
                      <a:ext cx="528" cy="26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rgbClr val="007600"/>
                        </a:gs>
                      </a:gsLst>
                      <a:lin ang="5400000" scaled="1"/>
                    </a:gradFill>
                    <a:ln w="9525">
                      <a:miter lim="800000"/>
                      <a:headEnd/>
                      <a:tailEnd/>
                    </a:ln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rgbClr val="00FF00"/>
                      </a:extrusionClr>
                    </a:sp3d>
                  </p:spPr>
                  <p:txBody>
                    <a:bodyPr wrap="none" lIns="0" tIns="0" rIns="0" bIns="0" anchor="ctr" anchorCtr="0">
                      <a:prstTxWarp prst="textNoShape">
                        <a:avLst/>
                      </a:prstTxWarp>
                      <a:normAutofit fontScale="55000" lnSpcReduction="20000"/>
                      <a:flatTx/>
                    </a:bodyPr>
                    <a:lstStyle/>
                    <a:p>
                      <a:pPr algn="ctr"/>
                      <a:endParaRPr lang="it-IT" sz="2200"/>
                    </a:p>
                  </p:txBody>
                </p:sp>
                <p:sp>
                  <p:nvSpPr>
                    <p:cNvPr id="139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04" y="3312"/>
                      <a:ext cx="528" cy="37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108000" tIns="0" rIns="108000" bIns="0" anchor="ctr" anchorCtr="0">
                      <a:prstTxWarp prst="textNoShape">
                        <a:avLst/>
                      </a:prstTxWarp>
                      <a:normAutofit fontScale="92500" lnSpcReduction="10000"/>
                      <a:flatTx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+mn-ea"/>
                          <a:cs typeface="+mn-cs"/>
                        </a:rPr>
                        <a:t>xrootd</a:t>
                      </a:r>
                      <a:endParaRPr lang="en-US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838200" y="4495800"/>
                  <a:ext cx="838200" cy="838200"/>
                  <a:chOff x="4704" y="3312"/>
                  <a:chExt cx="528" cy="528"/>
                </a:xfrm>
              </p:grpSpPr>
              <p:sp>
                <p:nvSpPr>
                  <p:cNvPr id="1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576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66FF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3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600"/>
                    <a:ext cx="528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cmsd</a:t>
                    </a:r>
                  </a:p>
                </p:txBody>
              </p:sp>
              <p:sp>
                <p:nvSpPr>
                  <p:cNvPr id="13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2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760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FF00"/>
                    </a:extrusionClr>
                  </a:sp3d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rmAutofit fontScale="55000" lnSpcReduction="20000"/>
                    <a:flatTx/>
                  </a:bodyPr>
                  <a:lstStyle/>
                  <a:p>
                    <a:pPr algn="ctr"/>
                    <a:endParaRPr lang="it-IT" sz="2200"/>
                  </a:p>
                </p:txBody>
              </p:sp>
              <p:sp>
                <p:nvSpPr>
                  <p:cNvPr id="133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28" cy="37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108000" tIns="0" rIns="108000" bIns="0" anchor="ctr" anchorCtr="0">
                    <a:prstTxWarp prst="textNoShape">
                      <a:avLst/>
                    </a:prstTxWarp>
                    <a:normAutofit fontScale="92500" lnSpcReduction="10000"/>
                    <a:flatTx/>
                  </a:bodyPr>
                  <a:lstStyle/>
                  <a:p>
                    <a:pPr algn="ctr">
                      <a:defRPr/>
                    </a:pPr>
                    <a:r>
                      <a:rPr lang="en-US" sz="18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+mn-ea"/>
                        <a:cs typeface="+mn-cs"/>
                      </a:rPr>
                      <a:t>xrootd</a:t>
                    </a:r>
                  </a:p>
                </p:txBody>
              </p:sp>
            </p:grpSp>
            <p:grpSp>
              <p:nvGrpSpPr>
                <p:cNvPr id="33" name="Group 57"/>
                <p:cNvGrpSpPr>
                  <a:grpSpLocks/>
                </p:cNvGrpSpPr>
                <p:nvPr/>
              </p:nvGrpSpPr>
              <p:grpSpPr bwMode="auto">
                <a:xfrm>
                  <a:off x="1828800" y="3033715"/>
                  <a:ext cx="4648200" cy="2101850"/>
                  <a:chOff x="1152" y="1911"/>
                  <a:chExt cx="2928" cy="1324"/>
                </a:xfrm>
              </p:grpSpPr>
              <p:sp>
                <p:nvSpPr>
                  <p:cNvPr id="127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1920"/>
                    <a:ext cx="1152" cy="120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sz="2200"/>
                  </a:p>
                </p:txBody>
              </p:sp>
              <p:sp>
                <p:nvSpPr>
                  <p:cNvPr id="128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32" y="1920"/>
                    <a:ext cx="1248" cy="129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lIns="0" tIns="0" rIns="0" bIns="0" anchor="ctr" anchorCtr="0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sz="2200"/>
                  </a:p>
                </p:txBody>
              </p:sp>
              <p:cxnSp>
                <p:nvCxnSpPr>
                  <p:cNvPr id="129" name="AutoShape 44"/>
                  <p:cNvCxnSpPr>
                    <a:cxnSpLocks noChangeShapeType="1"/>
                    <a:stCxn id="141" idx="1"/>
                    <a:endCxn id="137" idx="2"/>
                  </p:cNvCxnSpPr>
                  <p:nvPr/>
                </p:nvCxnSpPr>
                <p:spPr bwMode="auto">
                  <a:xfrm rot="10800000" flipH="1">
                    <a:off x="2304" y="1911"/>
                    <a:ext cx="269" cy="1324"/>
                  </a:xfrm>
                  <a:prstGeom prst="curvedConnector4">
                    <a:avLst>
                      <a:gd name="adj1" fmla="val -53532"/>
                      <a:gd name="adj2" fmla="val 54361"/>
                    </a:avLst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  <p:sp>
          <p:nvSpPr>
            <p:cNvPr id="149" name="Line Callout 1 148"/>
            <p:cNvSpPr/>
            <p:nvPr/>
          </p:nvSpPr>
          <p:spPr>
            <a:xfrm>
              <a:off x="4343400" y="3048000"/>
              <a:ext cx="3657600" cy="1371600"/>
            </a:xfrm>
            <a:prstGeom prst="borderCallout1">
              <a:avLst>
                <a:gd name="adj1" fmla="val 18750"/>
                <a:gd name="adj2" fmla="val -8333"/>
                <a:gd name="adj3" fmla="val 44671"/>
                <a:gd name="adj4" fmla="val -1888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8000" tIns="0" bIns="0" rtlCol="0" anchor="ctr">
              <a:norm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Advanced cluster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Up to 4096 (3 </a:t>
              </a:r>
              <a:r>
                <a:rPr kumimoji="1" lang="en-US" altLang="ja-JP" sz="2000" dirty="0" err="1" smtClean="0">
                  <a:solidFill>
                    <a:schemeClr val="tx1"/>
                  </a:solidFill>
                </a:rPr>
                <a:t>lvls</a:t>
              </a:r>
              <a:r>
                <a:rPr kumimoji="1" lang="en-US" altLang="ja-JP" sz="2000" dirty="0" smtClean="0">
                  <a:solidFill>
                    <a:schemeClr val="tx1"/>
                  </a:solidFill>
                </a:rPr>
                <a:t>) or 262K (4 </a:t>
              </a:r>
              <a:r>
                <a:rPr kumimoji="1" lang="en-US" altLang="ja-JP" sz="2000" dirty="0" err="1" smtClean="0">
                  <a:solidFill>
                    <a:schemeClr val="tx1"/>
                  </a:solidFill>
                </a:rPr>
                <a:t>lvls</a:t>
              </a:r>
              <a:r>
                <a:rPr kumimoji="1" lang="en-US" altLang="ja-JP" sz="2000" dirty="0" smtClean="0">
                  <a:solidFill>
                    <a:schemeClr val="tx1"/>
                  </a:solidFill>
                </a:rPr>
                <a:t>) data servers</a:t>
              </a:r>
            </a:p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3" name="Rectangle 152"/>
          <p:cNvSpPr/>
          <p:nvPr/>
        </p:nvSpPr>
        <p:spPr>
          <a:xfrm>
            <a:off x="1219200" y="6019800"/>
            <a:ext cx="66294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Everything can have hot spares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Tech “strategic direction”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To give tools able to deploy an “unified worldwide storage”</a:t>
            </a:r>
          </a:p>
          <a:p>
            <a:pPr lvl="2"/>
            <a:r>
              <a:rPr lang="en-US" altLang="ja-JP" dirty="0" smtClean="0"/>
              <a:t>Valid also locally at the site</a:t>
            </a:r>
          </a:p>
          <a:p>
            <a:pPr lvl="2"/>
            <a:r>
              <a:rPr lang="en-US" altLang="ja-JP" dirty="0" smtClean="0"/>
              <a:t>Fast, scalable and efficient</a:t>
            </a:r>
          </a:p>
          <a:p>
            <a:pPr lvl="2"/>
            <a:r>
              <a:rPr lang="en-US" altLang="ja-JP" dirty="0" smtClean="0"/>
              <a:t>WAN friendly</a:t>
            </a:r>
          </a:p>
          <a:p>
            <a:pPr lvl="2"/>
            <a:r>
              <a:rPr lang="en-US" altLang="ja-JP" dirty="0" smtClean="0"/>
              <a:t>Fault tolerance as per xrootd </a:t>
            </a:r>
            <a:r>
              <a:rPr lang="en-US" altLang="ja-JP" dirty="0" err="1" smtClean="0"/>
              <a:t>protocol+client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Extended fault tolerance by means of a limited ‘self healing’ of an SE’s content</a:t>
            </a:r>
          </a:p>
          <a:p>
            <a:pPr lvl="2"/>
            <a:r>
              <a:rPr lang="en-US" altLang="ja-JP" dirty="0" smtClean="0"/>
              <a:t>Completely self-contained, no external systems</a:t>
            </a:r>
          </a:p>
          <a:p>
            <a:pPr lvl="2"/>
            <a:r>
              <a:rPr lang="en-US" altLang="ja-JP" dirty="0" smtClean="0"/>
              <a:t>Based uniquely on base features of the xrootd platform</a:t>
            </a:r>
          </a:p>
          <a:p>
            <a:r>
              <a:rPr lang="en-US" altLang="ja-JP" dirty="0" smtClean="0"/>
              <a:t>ALICE is moving in this direction</a:t>
            </a:r>
          </a:p>
          <a:p>
            <a:pPr lvl="1"/>
            <a:r>
              <a:rPr lang="en-US" altLang="ja-JP" dirty="0" smtClean="0"/>
              <a:t>Refining history…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Storage and metadata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Here, “Storage” means just “Storage”</a:t>
            </a:r>
          </a:p>
          <a:p>
            <a:pPr lvl="2"/>
            <a:r>
              <a:rPr lang="en-US" altLang="ja-JP" dirty="0" smtClean="0"/>
              <a:t>i.e. you can get the files you put</a:t>
            </a:r>
          </a:p>
          <a:p>
            <a:pPr lvl="1"/>
            <a:r>
              <a:rPr lang="en-US" altLang="ja-JP" dirty="0" smtClean="0"/>
              <a:t>Related with the HEP computing models, which typically need a “metadata DB”</a:t>
            </a:r>
          </a:p>
          <a:p>
            <a:pPr lvl="2"/>
            <a:r>
              <a:rPr lang="en-US" altLang="ja-JP" dirty="0" smtClean="0"/>
              <a:t>To “know” which files are supposed to exist</a:t>
            </a:r>
          </a:p>
          <a:p>
            <a:pPr lvl="3"/>
            <a:r>
              <a:rPr lang="en-US" altLang="ja-JP" dirty="0" smtClean="0"/>
              <a:t>But not necessarily their location, which is handled by the Storage System</a:t>
            </a:r>
          </a:p>
          <a:p>
            <a:pPr lvl="3"/>
            <a:r>
              <a:rPr lang="en-US" altLang="ja-JP" dirty="0" smtClean="0"/>
              <a:t>It does not go out of sync with reality</a:t>
            </a:r>
          </a:p>
          <a:p>
            <a:pPr lvl="2"/>
            <a:r>
              <a:rPr lang="en-US" altLang="ja-JP" dirty="0" smtClean="0"/>
              <a:t>To associate HEP-related metadata to them and do offline queries</a:t>
            </a:r>
          </a:p>
          <a:p>
            <a:pPr lvl="3"/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ALICE way with XROOTD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181600"/>
            <a:ext cx="7620000" cy="990600"/>
          </a:xfrm>
        </p:spPr>
        <p:txBody>
          <a:bodyPr>
            <a:normAutofit fontScale="40000" lnSpcReduction="20000"/>
          </a:bodyPr>
          <a:lstStyle/>
          <a:p>
            <a:r>
              <a:rPr lang="en-US" altLang="ja-JP" dirty="0" smtClean="0"/>
              <a:t>Pure Xrootd + ALICE strong </a:t>
            </a:r>
            <a:r>
              <a:rPr lang="en-US" altLang="ja-JP" dirty="0" err="1" smtClean="0"/>
              <a:t>authz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plugin</a:t>
            </a:r>
            <a:r>
              <a:rPr lang="en-US" altLang="ja-JP" dirty="0" smtClean="0"/>
              <a:t>. No difference among T1/T2 (only size and QOS)</a:t>
            </a:r>
          </a:p>
          <a:p>
            <a:r>
              <a:rPr lang="en-US" altLang="ja-JP" dirty="0" smtClean="0"/>
              <a:t>WAN-wide globalized deployment, very efficient direct data access</a:t>
            </a:r>
          </a:p>
          <a:p>
            <a:r>
              <a:rPr lang="en-US" altLang="ja-JP" dirty="0" smtClean="0"/>
              <a:t>Tier-0: </a:t>
            </a:r>
            <a:r>
              <a:rPr lang="en-US" altLang="ja-JP" dirty="0" err="1" smtClean="0"/>
              <a:t>CASTOR+Xrd</a:t>
            </a:r>
            <a:r>
              <a:rPr lang="en-US" altLang="ja-JP" dirty="0" smtClean="0"/>
              <a:t> serving data normally.</a:t>
            </a:r>
          </a:p>
          <a:p>
            <a:r>
              <a:rPr lang="en-US" altLang="ja-JP" dirty="0" smtClean="0"/>
              <a:t>Tier-0: Pure Xrootd cluster serving conditions to ALL the GRID jobs via WAN</a:t>
            </a:r>
          </a:p>
          <a:p>
            <a:r>
              <a:rPr lang="en-US" altLang="ja-JP" dirty="0" smtClean="0"/>
              <a:t>“Old” </a:t>
            </a:r>
            <a:r>
              <a:rPr lang="en-US" altLang="ja-JP" dirty="0" err="1" smtClean="0"/>
              <a:t>DPM+Xrootd</a:t>
            </a:r>
            <a:r>
              <a:rPr lang="en-US" altLang="ja-JP" dirty="0" smtClean="0"/>
              <a:t> in some tier2s</a:t>
            </a:r>
          </a:p>
          <a:p>
            <a:endParaRPr lang="en-US" altLang="ja-JP" dirty="0" smtClean="0"/>
          </a:p>
        </p:txBody>
      </p:sp>
      <p:grpSp>
        <p:nvGrpSpPr>
          <p:cNvPr id="5" name="Group 37"/>
          <p:cNvGrpSpPr/>
          <p:nvPr/>
        </p:nvGrpSpPr>
        <p:grpSpPr>
          <a:xfrm>
            <a:off x="1981200" y="838200"/>
            <a:ext cx="6858000" cy="4369951"/>
            <a:chOff x="1828800" y="1143000"/>
            <a:chExt cx="7906870" cy="6145243"/>
          </a:xfrm>
        </p:grpSpPr>
        <p:grpSp>
          <p:nvGrpSpPr>
            <p:cNvPr id="10" name="Group 1"/>
            <p:cNvGrpSpPr>
              <a:grpSpLocks/>
            </p:cNvGrpSpPr>
            <p:nvPr/>
          </p:nvGrpSpPr>
          <p:grpSpPr bwMode="auto">
            <a:xfrm>
              <a:off x="2057401" y="4084640"/>
              <a:ext cx="1376363" cy="1023938"/>
              <a:chOff x="940" y="2573"/>
              <a:chExt cx="867" cy="64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40" y="2573"/>
                <a:ext cx="867" cy="505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055" y="2652"/>
                <a:ext cx="649" cy="5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57347" rIns="90000" bIns="45000">
                <a:prstTxWarp prst="textNoShape">
                  <a:avLst/>
                </a:prstTxWarp>
              </a:bodyPr>
              <a:lstStyle/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Xrootd site</a:t>
                </a:r>
              </a:p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(GSI)</a:t>
                </a:r>
              </a:p>
            </p:txBody>
          </p:sp>
        </p:grp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67175" y="1219200"/>
              <a:ext cx="1828800" cy="1828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067175" y="1143000"/>
              <a:ext cx="3433763" cy="68580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60876" rIns="90000" bIns="45000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 globalized cluster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ALICE </a:t>
              </a:r>
              <a:r>
                <a:rPr lang="it-CH" sz="14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global </a:t>
              </a: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redirector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endParaRPr lang="it-CH" sz="14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1828800" y="2743202"/>
              <a:ext cx="1525588" cy="1573213"/>
              <a:chOff x="796" y="1728"/>
              <a:chExt cx="961" cy="991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865" y="1728"/>
                <a:ext cx="892" cy="588"/>
              </a:xfrm>
              <a:prstGeom prst="rect">
                <a:avLst/>
              </a:prstGeom>
              <a:noFill/>
              <a:ln w="38160" cap="rnd">
                <a:solidFill>
                  <a:srgbClr val="33CC33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lIns="90000" tIns="55584" rIns="90000" bIns="45000">
                <a:prstTxWarp prst="textNoShape">
                  <a:avLst/>
                </a:prstTxWarp>
              </a:bodyPr>
              <a:lstStyle/>
              <a:p>
                <a:pPr algn="ctr">
                  <a:tabLst>
                    <a:tab pos="723900" algn="l"/>
                  </a:tabLst>
                </a:pPr>
                <a:r>
                  <a:rPr lang="it-CH" sz="10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Local clients work</a:t>
                </a:r>
              </a:p>
              <a:p>
                <a:pPr algn="ctr">
                  <a:tabLst>
                    <a:tab pos="723900" algn="l"/>
                  </a:tabLst>
                </a:pPr>
                <a:r>
                  <a:rPr lang="it-CH" sz="10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Normally at each site</a:t>
                </a:r>
              </a:p>
            </p:txBody>
          </p:sp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6" y="2416"/>
                <a:ext cx="339" cy="303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438401" y="5316537"/>
              <a:ext cx="2635252" cy="1827212"/>
            </a:xfrm>
            <a:prstGeom prst="rect">
              <a:avLst/>
            </a:prstGeom>
            <a:noFill/>
            <a:ln w="38160" cap="rnd">
              <a:solidFill>
                <a:srgbClr val="FFFF00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it-CH" sz="1200" dirty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Missing a file?</a:t>
              </a:r>
            </a:p>
            <a:p>
              <a:pPr algn="ctr" hangingPunct="1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it-CH" sz="1200" dirty="0" smtClean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Ask </a:t>
              </a:r>
              <a:r>
                <a:rPr lang="it-CH" sz="1200" dirty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to the global redirector</a:t>
              </a:r>
            </a:p>
            <a:p>
              <a:pPr algn="ctr" hangingPunct="1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it-CH" sz="1200" dirty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Get redirected to the right</a:t>
              </a:r>
            </a:p>
            <a:p>
              <a:pPr algn="ctr" hangingPunct="1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it-CH" sz="1200" dirty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collaborating cluster, and fetch it</a:t>
              </a:r>
              <a:r>
                <a:rPr lang="it-CH" sz="1200" dirty="0" smtClean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.</a:t>
              </a:r>
            </a:p>
            <a:p>
              <a:pPr algn="ctr" hangingPunct="1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it-CH" sz="1200" dirty="0" smtClean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Immediately.</a:t>
              </a:r>
              <a:endParaRPr lang="it-CH" sz="1200" dirty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7178675" y="1409700"/>
              <a:ext cx="1508125" cy="503237"/>
            </a:xfrm>
            <a:prstGeom prst="roundRect">
              <a:avLst>
                <a:gd name="adj" fmla="val 315"/>
              </a:avLst>
            </a:prstGeom>
            <a:solidFill>
              <a:srgbClr val="FFFFFF"/>
            </a:solidFill>
            <a:ln w="1836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</p:spPr>
          <p:txBody>
            <a:bodyPr lIns="99000" tIns="66347" rIns="99000" bIns="5400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it-CH" sz="10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 smart client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it-CH" sz="10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could point here</a:t>
              </a: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665788" y="1549400"/>
              <a:ext cx="1100137" cy="639763"/>
            </a:xfrm>
            <a:custGeom>
              <a:avLst/>
              <a:gdLst/>
              <a:ahLst/>
              <a:cxnLst>
                <a:cxn ang="0">
                  <a:pos x="3053" y="762"/>
                </a:cxn>
                <a:cxn ang="0">
                  <a:pos x="0" y="1778"/>
                </a:cxn>
              </a:cxnLst>
              <a:rect l="0" t="0" r="r" b="b"/>
              <a:pathLst>
                <a:path w="3054" h="1779">
                  <a:moveTo>
                    <a:pt x="3053" y="762"/>
                  </a:moveTo>
                  <a:cubicBezTo>
                    <a:pt x="1402" y="0"/>
                    <a:pt x="0" y="1778"/>
                    <a:pt x="0" y="1778"/>
                  </a:cubicBezTo>
                </a:path>
              </a:pathLst>
            </a:custGeom>
            <a:noFill/>
            <a:ln w="9144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83363" y="2189163"/>
              <a:ext cx="1600200" cy="822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921502" y="4094163"/>
              <a:ext cx="1376363" cy="1041400"/>
              <a:chOff x="4004" y="2579"/>
              <a:chExt cx="867" cy="656"/>
            </a:xfrm>
          </p:grpSpPr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004" y="2579"/>
                <a:ext cx="867" cy="505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4095" y="2652"/>
                <a:ext cx="702" cy="58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57347" rIns="90000" bIns="45000">
                <a:prstTxWarp prst="textNoShape">
                  <a:avLst/>
                </a:prstTxWarp>
              </a:bodyPr>
              <a:lstStyle/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Any other</a:t>
                </a:r>
              </a:p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Xrootd site</a:t>
                </a:r>
              </a:p>
            </p:txBody>
          </p:sp>
        </p:grpSp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4703765" y="4084640"/>
              <a:ext cx="1376363" cy="1023938"/>
              <a:chOff x="2607" y="2573"/>
              <a:chExt cx="867" cy="645"/>
            </a:xfrm>
          </p:grpSpPr>
          <p:pic>
            <p:nvPicPr>
              <p:cNvPr id="21" name="Picture 1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07" y="2573"/>
                <a:ext cx="867" cy="505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2722" y="2652"/>
                <a:ext cx="649" cy="5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57347" rIns="90000" bIns="45000">
                <a:prstTxWarp prst="textNoShape">
                  <a:avLst/>
                </a:prstTxWarp>
              </a:bodyPr>
              <a:lstStyle/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Xrootd site</a:t>
                </a:r>
              </a:p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(CERN)</a:t>
                </a:r>
              </a:p>
            </p:txBody>
          </p: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4800598" y="1970089"/>
              <a:ext cx="822325" cy="795338"/>
              <a:chOff x="2668" y="1241"/>
              <a:chExt cx="518" cy="501"/>
            </a:xfrm>
          </p:grpSpPr>
          <p:grpSp>
            <p:nvGrpSpPr>
              <p:cNvPr id="25" name="Group 23"/>
              <p:cNvGrpSpPr>
                <a:grpSpLocks/>
              </p:cNvGrpSpPr>
              <p:nvPr/>
            </p:nvGrpSpPr>
            <p:grpSpPr bwMode="auto">
              <a:xfrm>
                <a:off x="2668" y="1414"/>
                <a:ext cx="518" cy="328"/>
                <a:chOff x="2668" y="1414"/>
                <a:chExt cx="518" cy="328"/>
              </a:xfrm>
            </p:grpSpPr>
            <p:pic>
              <p:nvPicPr>
                <p:cNvPr id="28" name="Picture 2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668" y="1414"/>
                  <a:ext cx="518" cy="317"/>
                </a:xfrm>
                <a:prstGeom prst="rect">
                  <a:avLst/>
                </a:prstGeom>
                <a:noFill/>
                <a:effectLst/>
              </p:spPr>
            </p:pic>
            <p:sp>
              <p:nvSpPr>
                <p:cNvPr id="2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720" y="1559"/>
                  <a:ext cx="407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57347" rIns="90000" bIns="45000">
                  <a:prstTxWarp prst="textNoShape">
                    <a:avLst/>
                  </a:prstTxWarp>
                </a:bodyPr>
                <a:lstStyle/>
                <a:p>
                  <a:r>
                    <a:rPr lang="it-CH" sz="1000" dirty="0">
                      <a:solidFill>
                        <a:srgbClr val="000000"/>
                      </a:solidFill>
                      <a:ea typeface="MS Gothic" charset="0"/>
                      <a:cs typeface="MS Gothic" charset="0"/>
                    </a:rPr>
                    <a:t>Cmsd</a:t>
                  </a:r>
                </a:p>
              </p:txBody>
            </p:sp>
          </p:grpSp>
          <p:grpSp>
            <p:nvGrpSpPr>
              <p:cNvPr id="37" name="Group 24"/>
              <p:cNvGrpSpPr>
                <a:grpSpLocks/>
              </p:cNvGrpSpPr>
              <p:nvPr/>
            </p:nvGrpSpPr>
            <p:grpSpPr bwMode="auto">
              <a:xfrm>
                <a:off x="2668" y="1241"/>
                <a:ext cx="518" cy="317"/>
                <a:chOff x="2668" y="1241"/>
                <a:chExt cx="518" cy="317"/>
              </a:xfrm>
            </p:grpSpPr>
            <p:pic>
              <p:nvPicPr>
                <p:cNvPr id="26" name="Picture 25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668" y="1241"/>
                  <a:ext cx="518" cy="317"/>
                </a:xfrm>
                <a:prstGeom prst="rect">
                  <a:avLst/>
                </a:prstGeom>
                <a:noFill/>
                <a:effectLst/>
              </p:spPr>
            </p:pic>
            <p:sp>
              <p:nvSpPr>
                <p:cNvPr id="2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88" y="1341"/>
                  <a:ext cx="444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57347" rIns="90000" bIns="45000">
                  <a:prstTxWarp prst="textNoShape">
                    <a:avLst/>
                  </a:prstTxWarp>
                </a:bodyPr>
                <a:lstStyle/>
                <a:p>
                  <a:r>
                    <a:rPr lang="it-CH" sz="1000" dirty="0">
                      <a:solidFill>
                        <a:srgbClr val="000000"/>
                      </a:solidFill>
                      <a:ea typeface="MS Gothic" charset="0"/>
                      <a:cs typeface="MS Gothic" charset="0"/>
                    </a:rPr>
                    <a:t>Xrootd</a:t>
                  </a:r>
                </a:p>
              </p:txBody>
            </p:sp>
          </p:grpSp>
        </p:grp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3335338" y="4475163"/>
              <a:ext cx="1420812" cy="1587"/>
            </a:xfrm>
            <a:prstGeom prst="line">
              <a:avLst/>
            </a:prstGeom>
            <a:noFill/>
            <a:ln w="19044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V="1">
              <a:off x="2789238" y="2690813"/>
              <a:ext cx="2093912" cy="155733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000375" y="2746375"/>
              <a:ext cx="3767138" cy="2871788"/>
            </a:xfrm>
            <a:custGeom>
              <a:avLst/>
              <a:gdLst/>
              <a:ahLst/>
              <a:cxnLst>
                <a:cxn ang="0">
                  <a:pos x="0" y="5945"/>
                </a:cxn>
                <a:cxn ang="0">
                  <a:pos x="9575" y="7215"/>
                </a:cxn>
                <a:cxn ang="0">
                  <a:pos x="10083" y="4421"/>
                </a:cxn>
                <a:cxn ang="0">
                  <a:pos x="6908" y="3"/>
                </a:cxn>
                <a:cxn ang="0">
                  <a:pos x="7289" y="4040"/>
                </a:cxn>
              </a:cxnLst>
              <a:rect l="0" t="0" r="r" b="b"/>
              <a:pathLst>
                <a:path w="10465" h="7978">
                  <a:moveTo>
                    <a:pt x="0" y="5945"/>
                  </a:moveTo>
                  <a:cubicBezTo>
                    <a:pt x="3733" y="7723"/>
                    <a:pt x="8686" y="7977"/>
                    <a:pt x="9575" y="7215"/>
                  </a:cubicBezTo>
                  <a:cubicBezTo>
                    <a:pt x="10464" y="6453"/>
                    <a:pt x="10375" y="5809"/>
                    <a:pt x="10083" y="4421"/>
                  </a:cubicBezTo>
                  <a:cubicBezTo>
                    <a:pt x="9791" y="3033"/>
                    <a:pt x="7162" y="0"/>
                    <a:pt x="6908" y="3"/>
                  </a:cubicBezTo>
                  <a:cubicBezTo>
                    <a:pt x="6654" y="6"/>
                    <a:pt x="7289" y="4040"/>
                    <a:pt x="7289" y="4040"/>
                  </a:cubicBezTo>
                </a:path>
              </a:pathLst>
            </a:custGeom>
            <a:noFill/>
            <a:ln w="14616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3" name="Picture 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32588" y="1868488"/>
              <a:ext cx="538162" cy="481012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 flipV="1">
              <a:off x="5622925" y="2644775"/>
              <a:ext cx="1968500" cy="160337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 flipV="1">
              <a:off x="5257800" y="2746375"/>
              <a:ext cx="139700" cy="150177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3870" y="5643562"/>
              <a:ext cx="2971800" cy="164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V</a:t>
              </a:r>
              <a:r>
                <a:rPr kumimoji="1" lang="en-US" altLang="ja-JP" sz="1400" dirty="0" smtClean="0"/>
                <a:t>irtual</a:t>
              </a:r>
            </a:p>
            <a:p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M</a:t>
              </a:r>
              <a:r>
                <a:rPr kumimoji="1" lang="en-US" altLang="ja-JP" sz="1400" dirty="0" smtClean="0"/>
                <a:t>ass</a:t>
              </a:r>
            </a:p>
            <a:p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S</a:t>
              </a:r>
              <a:r>
                <a:rPr kumimoji="1" lang="en-US" altLang="ja-JP" sz="1400" dirty="0" smtClean="0"/>
                <a:t>torage</a:t>
              </a:r>
            </a:p>
            <a:p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S</a:t>
              </a:r>
              <a:r>
                <a:rPr kumimoji="1" lang="en-US" altLang="ja-JP" sz="1400" dirty="0" smtClean="0"/>
                <a:t>ystem</a:t>
              </a:r>
            </a:p>
            <a:p>
              <a:r>
                <a:rPr kumimoji="1" lang="en-US" altLang="ja-JP" sz="1400" dirty="0" smtClean="0"/>
                <a:t>… built on data Globalization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95400" y="6096000"/>
            <a:ext cx="7015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More details and complete info in “Scalla/Xrootd WAN globalization tools: where we are.” @ CHEP09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38E8B-1751-DA45-9509-0E4FB4DDB24C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ALICE-GridKa operations meeting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-11-05-DM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23794059813469CA1BC0790C2B39F" ma:contentTypeVersion="0" ma:contentTypeDescription="Create a new document." ma:contentTypeScope="" ma:versionID="76946fd07aab25a80fb8b23a3eeb295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3716BCA-57DB-4849-BB7F-57DDD5B67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AA5F7-9AB1-4558-B3F8-0E57D3E16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2007-11-05-DM-template</Template>
  <TotalTime>3351</TotalTime>
  <Words>2700</Words>
  <Application>Microsoft Office PowerPoint</Application>
  <PresentationFormat>On-screen Show (4:3)</PresentationFormat>
  <Paragraphs>409</Paragraphs>
  <Slides>29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2007-11-05-DM-template</vt:lpstr>
      <vt:lpstr>Custom Design</vt:lpstr>
      <vt:lpstr>1_Custom Design</vt:lpstr>
      <vt:lpstr>Image</vt:lpstr>
      <vt:lpstr> XROOTD news</vt:lpstr>
      <vt:lpstr>The historical Problem: data access</vt:lpstr>
      <vt:lpstr>File serving with Xrootd</vt:lpstr>
      <vt:lpstr>Most famous basic features</vt:lpstr>
      <vt:lpstr>Basic working principle</vt:lpstr>
      <vt:lpstr>Simple LAN clusters</vt:lpstr>
      <vt:lpstr>Tech “strategic direction”</vt:lpstr>
      <vt:lpstr>Storage and metadata</vt:lpstr>
      <vt:lpstr>The ALICE way with XROOTD</vt:lpstr>
      <vt:lpstr>Grid Storage collaboration</vt:lpstr>
      <vt:lpstr>Status</vt:lpstr>
      <vt:lpstr>Worldwide Storage</vt:lpstr>
      <vt:lpstr>Worldwide Storage</vt:lpstr>
      <vt:lpstr>Worldwide Storage</vt:lpstr>
      <vt:lpstr>Worldwide Storage</vt:lpstr>
      <vt:lpstr>ALICE Globalization status</vt:lpstr>
      <vt:lpstr>A real example</vt:lpstr>
      <vt:lpstr>The eXtreme Copy</vt:lpstr>
      <vt:lpstr>The eXtreme Copy</vt:lpstr>
      <vt:lpstr>The eXtreme copy</vt:lpstr>
      <vt:lpstr>Main recent fixes</vt:lpstr>
      <vt:lpstr>ALICE URL format</vt:lpstr>
      <vt:lpstr>Beware!</vt:lpstr>
      <vt:lpstr>Upgrade!</vt:lpstr>
      <vt:lpstr>Overview</vt:lpstr>
      <vt:lpstr>Recent Q&amp;A</vt:lpstr>
      <vt:lpstr>Recent Q&amp;A</vt:lpstr>
      <vt:lpstr>Subdirectories are easier!</vt:lpstr>
      <vt:lpstr>Thank you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DM Group meeting</dc:title>
  <dc:creator>Alberto Pace</dc:creator>
  <cp:lastModifiedBy>Fabrizio Furano</cp:lastModifiedBy>
  <cp:revision>245</cp:revision>
  <cp:lastPrinted>2009-06-11T11:48:03Z</cp:lastPrinted>
  <dcterms:created xsi:type="dcterms:W3CDTF">2009-07-03T08:02:27Z</dcterms:created>
  <dcterms:modified xsi:type="dcterms:W3CDTF">2009-07-03T08:03:07Z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0x0101002E423794059813469CA1BC0790C2B39F</vt:lpwstr>
  </property>
</Properties>
</file>