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408" r:id="rId3"/>
    <p:sldId id="401" r:id="rId4"/>
    <p:sldId id="369" r:id="rId5"/>
    <p:sldId id="409" r:id="rId6"/>
    <p:sldId id="410" r:id="rId7"/>
    <p:sldId id="385" r:id="rId8"/>
    <p:sldId id="378" r:id="rId9"/>
    <p:sldId id="411" r:id="rId10"/>
    <p:sldId id="34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CC9900"/>
    <a:srgbClr val="CC3300"/>
    <a:srgbClr val="008000"/>
    <a:srgbClr val="0033CC"/>
    <a:srgbClr val="FF9900"/>
    <a:srgbClr val="FFC637"/>
    <a:srgbClr val="F9D607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9" autoAdjust="0"/>
    <p:restoredTop sz="94660"/>
  </p:normalViewPr>
  <p:slideViewPr>
    <p:cSldViewPr>
      <p:cViewPr varScale="1">
        <p:scale>
          <a:sx n="78" d="100"/>
          <a:sy n="7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7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E56B6-57E6-4F9A-A5FC-DF8B6084F5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>
                <a:latin typeface="Open San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>
            <a:lvl1pPr>
              <a:defRPr sz="4000"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aseline="0" dirty="0" smtClean="0"/>
                <a:t>August 6-7, 2013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048000" y="6477000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aseline="0" dirty="0" smtClean="0"/>
              <a:t>LSST Database Architecture Review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lumMod val="90000"/>
                <a:alpha val="60000"/>
              </a:schemeClr>
            </a:gs>
            <a:gs pos="89000">
              <a:schemeClr val="bg1">
                <a:lumMod val="90000"/>
                <a:alpha val="60000"/>
              </a:schemeClr>
            </a:gs>
            <a:gs pos="100000">
              <a:srgbClr val="FAE3B7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XLDB Workshop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28-May-13 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Open Sans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5"/>
        </a:buBlip>
        <a:defRPr sz="3200">
          <a:solidFill>
            <a:srgbClr val="000000"/>
          </a:solidFill>
          <a:latin typeface="Open Sans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Open San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Open San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Open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Open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XRootD</a:t>
            </a:r>
            <a:endParaRPr lang="en-US" sz="9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 smtClean="0"/>
              <a:t>LSST Data Management</a:t>
            </a:r>
          </a:p>
          <a:p>
            <a:r>
              <a:rPr lang="en-US" dirty="0" smtClean="0"/>
              <a:t>Database Architecture Review</a:t>
            </a:r>
          </a:p>
          <a:p>
            <a:r>
              <a:rPr lang="en-US" sz="2400" dirty="0" smtClean="0"/>
              <a:t>SLAC National Accelerator Laboratory</a:t>
            </a:r>
          </a:p>
          <a:p>
            <a:r>
              <a:rPr lang="en-US" sz="2400" dirty="0" smtClean="0"/>
              <a:t>August 6-7, 2013</a:t>
            </a:r>
          </a:p>
          <a:p>
            <a:endParaRPr lang="en-US" sz="2400" dirty="0" smtClean="0"/>
          </a:p>
          <a:p>
            <a:r>
              <a:rPr lang="en-US" sz="1800" dirty="0" smtClean="0"/>
              <a:t>Andrew Hanushevsky, SLAC</a:t>
            </a:r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6344" y="1752600"/>
            <a:ext cx="83728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Current Contributors</a:t>
            </a: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ATLAS: 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Doug Benjamin, Patrick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McGuigan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,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Ilija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Vukotic</a:t>
            </a:r>
            <a:endParaRPr lang="en-US" dirty="0" smtClean="0">
              <a:solidFill>
                <a:schemeClr val="bg1">
                  <a:lumMod val="10000"/>
                </a:schemeClr>
              </a:solidFill>
              <a:latin typeface="Open Sans"/>
            </a:endParaRP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CERN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Lukasz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Janyst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,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Andreas 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Peters, Justin Salmon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Open Sans"/>
            </a:endParaRP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Fermi: Tony Johnson</a:t>
            </a: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JINR: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Danila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Oleynik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Artem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Petrosyan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Open Sans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Root: Gerri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Ganis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, Bertrand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Bellenet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Fons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Rademakers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Open Sans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SLAC: Andrew Hanushevsky,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Wilko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Kroeger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, Daniel Wang, Wei Yang</a:t>
            </a: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UCSD: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Matevz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Tadel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Alja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Mrak-Tadel</a:t>
            </a:r>
            <a:endParaRPr lang="en-US" kern="0" dirty="0" smtClean="0">
              <a:solidFill>
                <a:schemeClr val="bg1">
                  <a:lumMod val="10000"/>
                </a:schemeClr>
              </a:solidFill>
              <a:latin typeface="Open Sans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UNL: Brian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Bockelman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Open Sans"/>
            </a:endParaRP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WLCG: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Fabrizio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Furano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, David Smith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Open San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US Department of Energy</a:t>
            </a:r>
          </a:p>
          <a:p>
            <a:pPr marL="685800" lvl="1" indent="-228600" fontAlgn="base"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Contract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DE-AC02-76SF00515</a:t>
            </a:r>
            <a:r>
              <a:rPr lang="en-US" sz="2000" kern="0" dirty="0" smtClean="0">
                <a:solidFill>
                  <a:schemeClr val="bg1">
                    <a:lumMod val="10000"/>
                  </a:schemeClr>
                </a:solidFill>
                <a:latin typeface="Open San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Open Sans"/>
              </a:rPr>
              <a:t>with Stanford University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2920" y="1752600"/>
            <a:ext cx="8458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1997 – Objectivity, Inc. collaboration</a:t>
            </a: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Design &amp; Development to scale Objectivity/DB</a:t>
            </a:r>
          </a:p>
          <a:p>
            <a:pPr marL="1143000" marR="0" lvl="2" indent="-2286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First attempt to use commercial DB for Physics data</a:t>
            </a:r>
          </a:p>
          <a:p>
            <a:pPr marL="1143000" marR="0" lvl="2" indent="-2286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Open Sans"/>
              </a:rPr>
              <a:t>S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uccessful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 but problematical</a:t>
            </a:r>
          </a:p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2001 –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BaBar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 decides to use root framework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vs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 Objectivity</a:t>
            </a: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Collaboration with INFN,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Padova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 &amp; SLAC created</a:t>
            </a:r>
          </a:p>
          <a:p>
            <a:pPr marL="1143000" marR="0" lvl="2" indent="-2286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Design &amp; develop high performance data access system</a:t>
            </a:r>
          </a:p>
          <a:p>
            <a:pPr marL="1143000" marR="0" lvl="2" indent="-2286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Work based on what we learned with Objectivity</a:t>
            </a:r>
          </a:p>
          <a:p>
            <a:pPr marL="342900" lvl="0" indent="-342900" fontAlgn="base">
              <a:spcBef>
                <a:spcPct val="10000"/>
              </a:spcBef>
              <a:spcAft>
                <a:spcPct val="0"/>
              </a:spcAft>
              <a:buSzPct val="85000"/>
              <a:buBlip>
                <a:blip r:embed="rId2"/>
              </a:buBlip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2003 – First deployment of </a:t>
            </a:r>
            <a:r>
              <a:rPr lang="en-US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XRootD</a:t>
            </a:r>
            <a:r>
              <a:rPr lang="en-US" sz="24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system at SLAC</a:t>
            </a:r>
          </a:p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2013 – Wide deployment </a:t>
            </a:r>
            <a:r>
              <a:rPr lang="en-US" sz="2400" kern="0" dirty="0" smtClean="0">
                <a:solidFill>
                  <a:srgbClr val="000000"/>
                </a:solidFill>
                <a:latin typeface="Open Sans"/>
              </a:rPr>
              <a:t>in LHC &amp; Astrophysics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ALICE,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 ATLAS, CMS, EXO, Fermi/GLAST, LSST; among others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Protocol also available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 in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dCache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</a:rPr>
              <a:t>, DPM, and EOS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62368" y="6010275"/>
            <a:ext cx="105370" cy="161925"/>
          </a:xfrm>
          <a:prstGeom prst="rect">
            <a:avLst/>
          </a:prstGeom>
        </p:spPr>
        <p:txBody>
          <a:bodyPr/>
          <a:lstStyle/>
          <a:p>
            <a:fld id="{EE624ECC-9C76-462F-80B5-F15B6762A6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9174"/>
            <a:ext cx="8310563" cy="4320626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en-US" sz="3200" dirty="0" smtClean="0"/>
              <a:t>A system for scalable cluster data access</a:t>
            </a:r>
            <a:endParaRPr lang="en-US" sz="3200" dirty="0"/>
          </a:p>
          <a:p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3200" dirty="0" smtClean="0"/>
              <a:t>Not a file system &amp; not </a:t>
            </a:r>
            <a:r>
              <a:rPr lang="en-US" sz="3200" i="1" dirty="0" smtClean="0"/>
              <a:t>just</a:t>
            </a:r>
            <a:r>
              <a:rPr lang="en-US" sz="3200" dirty="0" smtClean="0"/>
              <a:t> for file systems</a:t>
            </a:r>
          </a:p>
          <a:p>
            <a:r>
              <a:rPr lang="en-US" sz="3200" dirty="0" smtClean="0"/>
              <a:t>If you can write a plug-in you can cluster it</a:t>
            </a:r>
          </a:p>
          <a:p>
            <a:pPr lvl="1"/>
            <a:r>
              <a:rPr lang="en-US" dirty="0" smtClean="0"/>
              <a:t>The essential key for </a:t>
            </a:r>
            <a:r>
              <a:rPr lang="en-US" dirty="0" err="1" smtClean="0"/>
              <a:t>Qserv</a:t>
            </a:r>
            <a:endParaRPr lang="en-US" sz="2800" dirty="0" smtClean="0"/>
          </a:p>
          <a:p>
            <a:endParaRPr lang="en-US" sz="2400" dirty="0" smtClean="0"/>
          </a:p>
          <a:p>
            <a:endParaRPr lang="en-US" sz="2100" dirty="0"/>
          </a:p>
          <a:p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1066800" y="2308774"/>
            <a:ext cx="1143000" cy="1295400"/>
            <a:chOff x="1447800" y="4953000"/>
            <a:chExt cx="1143000" cy="1295400"/>
          </a:xfrm>
        </p:grpSpPr>
        <p:sp>
          <p:nvSpPr>
            <p:cNvPr id="6" name="Cube 5"/>
            <p:cNvSpPr/>
            <p:nvPr/>
          </p:nvSpPr>
          <p:spPr bwMode="auto">
            <a:xfrm>
              <a:off x="1447800" y="4953000"/>
              <a:ext cx="1143000" cy="609600"/>
            </a:xfrm>
            <a:prstGeom prst="cube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xrootd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0" name="Can 9"/>
            <p:cNvSpPr/>
            <p:nvPr/>
          </p:nvSpPr>
          <p:spPr bwMode="auto">
            <a:xfrm>
              <a:off x="1676400" y="5638800"/>
              <a:ext cx="304800" cy="304800"/>
            </a:xfrm>
            <a:prstGeom prst="can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1" name="Can 10"/>
            <p:cNvSpPr/>
            <p:nvPr/>
          </p:nvSpPr>
          <p:spPr bwMode="auto">
            <a:xfrm>
              <a:off x="1828800" y="5791200"/>
              <a:ext cx="304800" cy="304800"/>
            </a:xfrm>
            <a:prstGeom prst="can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2" name="Can 11"/>
            <p:cNvSpPr/>
            <p:nvPr/>
          </p:nvSpPr>
          <p:spPr bwMode="auto">
            <a:xfrm>
              <a:off x="1981200" y="5943600"/>
              <a:ext cx="304800" cy="304800"/>
            </a:xfrm>
            <a:prstGeom prst="can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>
            <a:off x="6591300" y="2308774"/>
            <a:ext cx="1104900" cy="1409700"/>
            <a:chOff x="6667500" y="1981200"/>
            <a:chExt cx="1104900" cy="1409700"/>
          </a:xfrm>
        </p:grpSpPr>
        <p:sp>
          <p:nvSpPr>
            <p:cNvPr id="7" name="Cube 6"/>
            <p:cNvSpPr/>
            <p:nvPr/>
          </p:nvSpPr>
          <p:spPr bwMode="auto">
            <a:xfrm>
              <a:off x="6705600" y="1981200"/>
              <a:ext cx="1066800" cy="609600"/>
            </a:xfrm>
            <a:prstGeom prst="cub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cmsd</a:t>
              </a:r>
            </a:p>
          </p:txBody>
        </p:sp>
        <p:pic>
          <p:nvPicPr>
            <p:cNvPr id="9218" name="Picture 2" descr="Goggles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03593">
              <a:off x="6667500" y="2438400"/>
              <a:ext cx="952500" cy="952500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685800" y="3581400"/>
            <a:ext cx="2007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Data Access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3581400"/>
            <a:ext cx="245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Data Clustering</a:t>
            </a:r>
            <a:endParaRPr lang="en-US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fixed" ptsTypes="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3820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Plug-In Architecture</a:t>
            </a: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733830" y="6238875"/>
            <a:ext cx="105370" cy="1619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8E1347-F792-4BAB-AC5B-89BE6EE820E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070352" y="4169324"/>
            <a:ext cx="4495800" cy="952500"/>
            <a:chOff x="2736" y="2616"/>
            <a:chExt cx="2832" cy="600"/>
          </a:xfrm>
        </p:grpSpPr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5184" y="2688"/>
              <a:ext cx="384" cy="336"/>
            </a:xfrm>
            <a:prstGeom prst="flowChartMagneticDisk">
              <a:avLst/>
            </a:prstGeom>
            <a:gradFill rotWithShape="1">
              <a:gsLst>
                <a:gs pos="0">
                  <a:srgbClr val="BBDFD8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736" y="2616"/>
              <a:ext cx="2260" cy="600"/>
              <a:chOff x="2736" y="2856"/>
              <a:chExt cx="2260" cy="600"/>
            </a:xfrm>
          </p:grpSpPr>
          <p:pic>
            <p:nvPicPr>
              <p:cNvPr id="9" name="Picture 24" descr="MCj0335914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582546">
                <a:off x="2736" y="2856"/>
                <a:ext cx="768" cy="504"/>
              </a:xfrm>
              <a:prstGeom prst="rect">
                <a:avLst/>
              </a:prstGeom>
              <a:noFill/>
            </p:spPr>
          </p:pic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3504" y="2928"/>
                <a:ext cx="1392" cy="528"/>
              </a:xfrm>
              <a:prstGeom prst="rect">
                <a:avLst/>
              </a:prstGeom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DCEBF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1" name="Text Box 26"/>
              <p:cNvSpPr txBox="1">
                <a:spLocks noChangeArrowheads="1"/>
              </p:cNvSpPr>
              <p:nvPr/>
            </p:nvSpPr>
            <p:spPr bwMode="auto">
              <a:xfrm>
                <a:off x="3463" y="2980"/>
                <a:ext cx="1533" cy="4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ts val="800"/>
                  </a:spcBef>
                </a:pPr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Storage System</a:t>
                </a:r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spcBef>
                    <a:spcPts val="800"/>
                  </a:spcBef>
                </a:pPr>
                <a:r>
                  <a:rPr lang="en-US" sz="1400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HDFS </a:t>
                </a:r>
                <a:r>
                  <a:rPr lang="en-US" sz="1400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gpfs</a:t>
                </a:r>
                <a:r>
                  <a:rPr lang="en-US" sz="1400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1400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Lustre</a:t>
                </a:r>
                <a:r>
                  <a:rPr lang="en-US" sz="1400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UFS, …</a:t>
                </a:r>
                <a:endParaRPr lang="en-US" sz="1400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Line 44"/>
            <p:cNvSpPr>
              <a:spLocks noChangeShapeType="1"/>
            </p:cNvSpPr>
            <p:nvPr/>
          </p:nvSpPr>
          <p:spPr bwMode="auto">
            <a:xfrm>
              <a:off x="4944" y="2880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5518155" y="1845224"/>
            <a:ext cx="2362202" cy="1828800"/>
            <a:chOff x="3648" y="1248"/>
            <a:chExt cx="1488" cy="1152"/>
          </a:xfrm>
        </p:grpSpPr>
        <p:pic>
          <p:nvPicPr>
            <p:cNvPr id="13" name="Picture 3" descr="MCj0215570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64580479">
              <a:off x="3648" y="1680"/>
              <a:ext cx="684" cy="720"/>
            </a:xfrm>
            <a:prstGeom prst="rect">
              <a:avLst/>
            </a:prstGeom>
            <a:noFill/>
          </p:spPr>
        </p:pic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4080" y="1248"/>
              <a:ext cx="1056" cy="480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4071" y="1300"/>
              <a:ext cx="1031" cy="3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ts val="800"/>
                </a:spcBef>
              </a:pP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Authentication</a:t>
              </a:r>
              <a:endPara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spcBef>
                  <a:spcPts val="800"/>
                </a:spcBef>
              </a:pPr>
              <a:r>
                <a:rPr lang="en-US" sz="14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krb5 </a:t>
              </a:r>
              <a:r>
                <a:rPr lang="en-US" sz="1400" b="1" dirty="0" err="1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sss</a:t>
              </a:r>
              <a:r>
                <a:rPr lang="en-US" sz="14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x.509 …</a:t>
              </a:r>
              <a:endParaRPr lang="en-US" sz="1400" b="1" dirty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1631952" y="4761462"/>
            <a:ext cx="2493963" cy="1585912"/>
            <a:chOff x="1200" y="2989"/>
            <a:chExt cx="1571" cy="999"/>
          </a:xfrm>
        </p:grpSpPr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200" y="3552"/>
              <a:ext cx="1056" cy="432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pic>
          <p:nvPicPr>
            <p:cNvPr id="18" name="Picture 16" descr="MCj0237423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99925239">
              <a:off x="2124" y="2916"/>
              <a:ext cx="573" cy="720"/>
            </a:xfrm>
            <a:prstGeom prst="rect">
              <a:avLst/>
            </a:prstGeom>
            <a:noFill/>
          </p:spPr>
        </p:pic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325" y="3561"/>
              <a:ext cx="787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Clustering</a:t>
              </a:r>
            </a:p>
            <a:p>
              <a:pPr algn="ctr"/>
              <a:r>
                <a:rPr lang="en-US" sz="18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(cmsd</a:t>
              </a:r>
              <a:r>
                <a:rPr lang="en-US" sz="1800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1022352" y="3475588"/>
            <a:ext cx="1981200" cy="1338263"/>
            <a:chOff x="816" y="2419"/>
            <a:chExt cx="1248" cy="843"/>
          </a:xfrm>
        </p:grpSpPr>
        <p:pic>
          <p:nvPicPr>
            <p:cNvPr id="21" name="Picture 28" descr="MCj0361716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36" y="2737"/>
              <a:ext cx="528" cy="525"/>
            </a:xfrm>
            <a:prstGeom prst="rect">
              <a:avLst/>
            </a:prstGeom>
            <a:noFill/>
          </p:spPr>
        </p:pic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816" y="2448"/>
              <a:ext cx="1104" cy="347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823" y="2419"/>
              <a:ext cx="115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uthorization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sz="14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Entity Names</a:t>
              </a:r>
              <a:endParaRPr lang="en-US" sz="1400" b="1" dirty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1" name="Group 45"/>
          <p:cNvGrpSpPr>
            <a:grpSpLocks/>
          </p:cNvGrpSpPr>
          <p:nvPr/>
        </p:nvGrpSpPr>
        <p:grpSpPr bwMode="auto">
          <a:xfrm>
            <a:off x="4070352" y="4191000"/>
            <a:ext cx="4495800" cy="914400"/>
            <a:chOff x="2736" y="2616"/>
            <a:chExt cx="2832" cy="576"/>
          </a:xfrm>
        </p:grpSpPr>
        <p:sp>
          <p:nvSpPr>
            <p:cNvPr id="42" name="AutoShape 9"/>
            <p:cNvSpPr>
              <a:spLocks noChangeArrowheads="1"/>
            </p:cNvSpPr>
            <p:nvPr/>
          </p:nvSpPr>
          <p:spPr bwMode="auto">
            <a:xfrm>
              <a:off x="5184" y="2688"/>
              <a:ext cx="384" cy="336"/>
            </a:xfrm>
            <a:prstGeom prst="flowChartMagneticDisk">
              <a:avLst/>
            </a:prstGeom>
            <a:gradFill rotWithShape="1">
              <a:gsLst>
                <a:gs pos="0">
                  <a:srgbClr val="BBDFD8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23"/>
            <p:cNvGrpSpPr>
              <a:grpSpLocks/>
            </p:cNvGrpSpPr>
            <p:nvPr/>
          </p:nvGrpSpPr>
          <p:grpSpPr bwMode="auto">
            <a:xfrm>
              <a:off x="2736" y="2616"/>
              <a:ext cx="2160" cy="576"/>
              <a:chOff x="2736" y="2856"/>
              <a:chExt cx="2160" cy="576"/>
            </a:xfrm>
          </p:grpSpPr>
          <p:pic>
            <p:nvPicPr>
              <p:cNvPr id="45" name="Picture 24" descr="MCj0335914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582546">
                <a:off x="2736" y="2856"/>
                <a:ext cx="768" cy="504"/>
              </a:xfrm>
              <a:prstGeom prst="rect">
                <a:avLst/>
              </a:prstGeom>
              <a:noFill/>
            </p:spPr>
          </p:pic>
          <p:sp>
            <p:nvSpPr>
              <p:cNvPr id="46" name="Rectangle 25"/>
              <p:cNvSpPr>
                <a:spLocks noChangeArrowheads="1"/>
              </p:cNvSpPr>
              <p:nvPr/>
            </p:nvSpPr>
            <p:spPr bwMode="auto">
              <a:xfrm>
                <a:off x="3504" y="2904"/>
                <a:ext cx="1392" cy="528"/>
              </a:xfrm>
              <a:prstGeom prst="rect">
                <a:avLst/>
              </a:prstGeom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DCEBF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7" name="Text Box 26"/>
              <p:cNvSpPr txBox="1">
                <a:spLocks noChangeArrowheads="1"/>
              </p:cNvSpPr>
              <p:nvPr/>
            </p:nvSpPr>
            <p:spPr bwMode="auto">
              <a:xfrm>
                <a:off x="3868" y="2952"/>
                <a:ext cx="659" cy="4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ts val="800"/>
                  </a:spcBef>
                </a:pPr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en-US" sz="2000" b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Qserv</a:t>
                </a:r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>
                  <a:spcBef>
                    <a:spcPts val="800"/>
                  </a:spcBef>
                </a:pPr>
                <a:r>
                  <a:rPr lang="en-US" sz="1400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Plus </a:t>
                </a:r>
                <a:r>
                  <a:rPr lang="en-US" sz="1400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mySQL</a:t>
                </a:r>
                <a:endParaRPr lang="en-US" sz="1400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4944" y="2880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00200" y="4800600"/>
            <a:ext cx="2493963" cy="1585912"/>
            <a:chOff x="1200" y="2989"/>
            <a:chExt cx="1571" cy="999"/>
          </a:xfrm>
        </p:grpSpPr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1200" y="3552"/>
              <a:ext cx="1056" cy="432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pic>
          <p:nvPicPr>
            <p:cNvPr id="50" name="Picture 16" descr="MCj0237423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99925239">
              <a:off x="2124" y="2916"/>
              <a:ext cx="573" cy="720"/>
            </a:xfrm>
            <a:prstGeom prst="rect">
              <a:avLst/>
            </a:prstGeom>
            <a:noFill/>
          </p:spPr>
        </p:pic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1325" y="3561"/>
              <a:ext cx="787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Clustering</a:t>
              </a:r>
            </a:p>
            <a:p>
              <a:pPr algn="ctr"/>
              <a:r>
                <a:rPr lang="en-US" sz="1800" b="1" dirty="0" smtClean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(cmsd</a:t>
              </a:r>
              <a:r>
                <a:rPr lang="en-US" sz="1800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2670177" y="3293024"/>
            <a:ext cx="1857375" cy="1828800"/>
            <a:chOff x="1854" y="2304"/>
            <a:chExt cx="1170" cy="1152"/>
          </a:xfrm>
        </p:grpSpPr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1872" y="2928"/>
              <a:ext cx="1152" cy="528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26" name="Group 33"/>
            <p:cNvGrpSpPr>
              <a:grpSpLocks/>
            </p:cNvGrpSpPr>
            <p:nvPr/>
          </p:nvGrpSpPr>
          <p:grpSpPr bwMode="auto">
            <a:xfrm>
              <a:off x="1854" y="2304"/>
              <a:ext cx="1169" cy="1125"/>
              <a:chOff x="1854" y="2304"/>
              <a:chExt cx="1169" cy="1125"/>
            </a:xfrm>
          </p:grpSpPr>
          <p:pic>
            <p:nvPicPr>
              <p:cNvPr id="27" name="Picture 34" descr="MCj037976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400" y="2304"/>
                <a:ext cx="495" cy="624"/>
              </a:xfrm>
              <a:prstGeom prst="rect">
                <a:avLst/>
              </a:prstGeom>
              <a:noFill/>
            </p:spPr>
          </p:pic>
          <p:sp>
            <p:nvSpPr>
              <p:cNvPr id="28" name="Text Box 35"/>
              <p:cNvSpPr txBox="1">
                <a:spLocks noChangeArrowheads="1"/>
              </p:cNvSpPr>
              <p:nvPr/>
            </p:nvSpPr>
            <p:spPr bwMode="auto">
              <a:xfrm>
                <a:off x="1854" y="3028"/>
                <a:ext cx="1169" cy="40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400"/>
                  </a:spcBef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Logical File </a:t>
                </a:r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System</a:t>
                </a:r>
              </a:p>
              <a:p>
                <a:pPr algn="ctr">
                  <a:spcBef>
                    <a:spcPts val="400"/>
                  </a:spcBef>
                </a:pPr>
                <a:r>
                  <a:rPr lang="en-US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dpm</a:t>
                </a:r>
                <a:r>
                  <a:rPr lang="en-US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sfs</a:t>
                </a:r>
                <a:r>
                  <a:rPr lang="en-US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err="1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sql</a:t>
                </a:r>
                <a:r>
                  <a:rPr lang="en-US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…</a:t>
                </a:r>
                <a:endParaRPr lang="en-US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2665412" y="3276600"/>
            <a:ext cx="1830388" cy="1828800"/>
            <a:chOff x="1871" y="2304"/>
            <a:chExt cx="1153" cy="1152"/>
          </a:xfrm>
        </p:grpSpPr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872" y="2928"/>
              <a:ext cx="1152" cy="528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1871" y="2304"/>
              <a:ext cx="1136" cy="1083"/>
              <a:chOff x="1871" y="2304"/>
              <a:chExt cx="1136" cy="1083"/>
            </a:xfrm>
          </p:grpSpPr>
          <p:pic>
            <p:nvPicPr>
              <p:cNvPr id="39" name="Picture 34" descr="MCj03797670000[1]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400" y="2304"/>
                <a:ext cx="495" cy="624"/>
              </a:xfrm>
              <a:prstGeom prst="rect">
                <a:avLst/>
              </a:prstGeom>
              <a:noFill/>
            </p:spPr>
          </p:pic>
          <p:sp>
            <p:nvSpPr>
              <p:cNvPr id="40" name="Text Box 35"/>
              <p:cNvSpPr txBox="1">
                <a:spLocks noChangeArrowheads="1"/>
              </p:cNvSpPr>
              <p:nvPr/>
            </p:nvSpPr>
            <p:spPr bwMode="auto">
              <a:xfrm>
                <a:off x="1871" y="2928"/>
                <a:ext cx="1136" cy="45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200"/>
                  </a:spcBef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Logical File System</a:t>
                </a:r>
              </a:p>
              <a:p>
                <a:pPr algn="ctr">
                  <a:spcBef>
                    <a:spcPts val="200"/>
                  </a:spcBef>
                </a:pPr>
                <a:r>
                  <a:rPr lang="en-US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(OFS </a:t>
                </a:r>
                <a:r>
                  <a:rPr lang="en-US" sz="1200" b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Plugin</a:t>
                </a:r>
                <a:r>
                  <a:rPr lang="en-US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Bef>
                    <a:spcPts val="200"/>
                  </a:spcBef>
                </a:pPr>
                <a:r>
                  <a:rPr lang="en-US" sz="1200" b="1" dirty="0" smtClean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Scalable Service Interface</a:t>
                </a:r>
                <a:endParaRPr lang="en-US" sz="12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9" name="Group 36"/>
          <p:cNvGrpSpPr>
            <a:grpSpLocks/>
          </p:cNvGrpSpPr>
          <p:nvPr/>
        </p:nvGrpSpPr>
        <p:grpSpPr bwMode="auto">
          <a:xfrm>
            <a:off x="2676527" y="2454824"/>
            <a:ext cx="3190875" cy="1219200"/>
            <a:chOff x="2982" y="1776"/>
            <a:chExt cx="2010" cy="768"/>
          </a:xfrm>
        </p:grpSpPr>
        <p:pic>
          <p:nvPicPr>
            <p:cNvPr id="30" name="Picture 37" descr="MCj0391210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2700635">
              <a:off x="2947" y="1811"/>
              <a:ext cx="592" cy="522"/>
            </a:xfrm>
            <a:prstGeom prst="rect">
              <a:avLst/>
            </a:prstGeom>
            <a:noFill/>
          </p:spPr>
        </p:pic>
        <p:grpSp>
          <p:nvGrpSpPr>
            <p:cNvPr id="31" name="Group 38"/>
            <p:cNvGrpSpPr>
              <a:grpSpLocks/>
            </p:cNvGrpSpPr>
            <p:nvPr/>
          </p:nvGrpSpPr>
          <p:grpSpPr bwMode="auto">
            <a:xfrm>
              <a:off x="3552" y="1872"/>
              <a:ext cx="1440" cy="672"/>
              <a:chOff x="2208" y="2304"/>
              <a:chExt cx="1440" cy="672"/>
            </a:xfrm>
          </p:grpSpPr>
          <p:sp>
            <p:nvSpPr>
              <p:cNvPr id="32" name="Rectangle 39"/>
              <p:cNvSpPr>
                <a:spLocks noChangeArrowheads="1"/>
              </p:cNvSpPr>
              <p:nvPr/>
            </p:nvSpPr>
            <p:spPr bwMode="auto">
              <a:xfrm>
                <a:off x="2208" y="2304"/>
                <a:ext cx="1440" cy="672"/>
              </a:xfrm>
              <a:prstGeom prst="rect">
                <a:avLst/>
              </a:prstGeom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DCEBF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3" name="Text Box 40"/>
              <p:cNvSpPr txBox="1">
                <a:spLocks noChangeArrowheads="1"/>
              </p:cNvSpPr>
              <p:nvPr/>
            </p:nvSpPr>
            <p:spPr bwMode="auto">
              <a:xfrm>
                <a:off x="2284" y="2412"/>
                <a:ext cx="1312" cy="4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800"/>
                  </a:spcBef>
                </a:pP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Protocol </a:t>
                </a:r>
                <a:endParaRPr lang="en-US" dirty="0"/>
              </a:p>
              <a:p>
                <a:pPr algn="ctr">
                  <a:spcBef>
                    <a:spcPts val="800"/>
                  </a:spcBef>
                </a:pPr>
                <a:r>
                  <a:rPr lang="en-US" b="1" dirty="0" smtClean="0">
                    <a:solidFill>
                      <a:srgbClr val="F9D607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cms http xroot …</a:t>
                </a:r>
                <a:endParaRPr lang="en-US" b="1" dirty="0">
                  <a:solidFill>
                    <a:srgbClr val="F9D6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4" name="Rectangle 42"/>
          <p:cNvSpPr>
            <a:spLocks noChangeArrowheads="1"/>
          </p:cNvSpPr>
          <p:nvPr/>
        </p:nvSpPr>
        <p:spPr bwMode="auto">
          <a:xfrm>
            <a:off x="881065" y="1921424"/>
            <a:ext cx="2286000" cy="838200"/>
          </a:xfrm>
          <a:prstGeom prst="rect">
            <a:avLst/>
          </a:prstGeom>
          <a:gradFill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CEBF5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96904" y="2003974"/>
            <a:ext cx="1941557" cy="7489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</a:p>
          <a:p>
            <a:pPr algn="ctr">
              <a:spcBef>
                <a:spcPts val="800"/>
              </a:spcBef>
            </a:pPr>
            <a:r>
              <a:rPr lang="en-US" b="1" dirty="0" smtClean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</a:t>
            </a:r>
            <a:r>
              <a:rPr lang="en-US" b="1" i="1" dirty="0" smtClean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F9D6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protocols</a:t>
            </a:r>
            <a:endParaRPr lang="en-US" b="1" dirty="0">
              <a:solidFill>
                <a:srgbClr val="F9D6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The physics analysis regime “problem”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Write once read many times access mode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Small block sparse random I/O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Hundreds of servers of uneven reliability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Thousands parallel batch jobs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100’s of thousands file sessions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8200" y="3276600"/>
            <a:ext cx="7239000" cy="1676400"/>
            <a:chOff x="914400" y="3276600"/>
            <a:chExt cx="7239000" cy="1371600"/>
          </a:xfrm>
        </p:grpSpPr>
        <p:sp>
          <p:nvSpPr>
            <p:cNvPr id="4" name="Rectangle 3"/>
            <p:cNvSpPr/>
            <p:nvPr/>
          </p:nvSpPr>
          <p:spPr bwMode="auto">
            <a:xfrm>
              <a:off x="914400" y="3276600"/>
              <a:ext cx="7239000" cy="1371600"/>
            </a:xfrm>
            <a:prstGeom prst="rect">
              <a:avLst/>
            </a:prstGeom>
            <a:noFill/>
            <a:ln w="381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96000" y="4362450"/>
              <a:ext cx="20025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 </a:t>
              </a:r>
              <a:r>
                <a:rPr lang="en-US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LSST </a:t>
              </a:r>
              <a:r>
                <a:rPr lang="en-US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Challenge</a:t>
              </a:r>
              <a:endPara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ear"/>
          <p:cNvSpPr>
            <a:spLocks noEditPoints="1" noChangeArrowheads="1"/>
          </p:cNvSpPr>
          <p:nvPr/>
        </p:nvSpPr>
        <p:spPr bwMode="auto">
          <a:xfrm>
            <a:off x="6287580" y="1572768"/>
            <a:ext cx="1256220" cy="110169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Synergistic Solution</a:t>
            </a: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9419630" y="5781675"/>
            <a:ext cx="105370" cy="1619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8E1347-F792-4BAB-AC5B-89BE6EE820E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AutoShape 12"/>
          <p:cNvSpPr>
            <a:spLocks noEditPoints="1" noChangeArrowheads="1"/>
          </p:cNvSpPr>
          <p:nvPr/>
        </p:nvSpPr>
        <p:spPr bwMode="auto">
          <a:xfrm>
            <a:off x="3069792" y="4267200"/>
            <a:ext cx="1502208" cy="131719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7" name="AutoShape 13"/>
          <p:cNvSpPr>
            <a:spLocks noEditPoints="1" noChangeArrowheads="1"/>
          </p:cNvSpPr>
          <p:nvPr/>
        </p:nvSpPr>
        <p:spPr bwMode="auto">
          <a:xfrm>
            <a:off x="5722046" y="3946887"/>
            <a:ext cx="1669354" cy="14633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>
            <a:off x="4746192" y="2956287"/>
            <a:ext cx="2797608" cy="2438003"/>
            <a:chOff x="3222192" y="2708310"/>
            <a:chExt cx="2797608" cy="2438003"/>
          </a:xfrm>
        </p:grpSpPr>
        <p:sp>
          <p:nvSpPr>
            <p:cNvPr id="9" name="Gear"/>
            <p:cNvSpPr>
              <a:spLocks noEditPoints="1" noChangeArrowheads="1"/>
            </p:cNvSpPr>
            <p:nvPr/>
          </p:nvSpPr>
          <p:spPr bwMode="auto">
            <a:xfrm>
              <a:off x="4763580" y="2708310"/>
              <a:ext cx="1256220" cy="110169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" name="AutoShape 12"/>
            <p:cNvSpPr>
              <a:spLocks noEditPoints="1" noChangeArrowheads="1"/>
            </p:cNvSpPr>
            <p:nvPr/>
          </p:nvSpPr>
          <p:spPr bwMode="auto">
            <a:xfrm>
              <a:off x="3222192" y="3197332"/>
              <a:ext cx="1502208" cy="13171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1" name="AutoShape 13"/>
            <p:cNvSpPr>
              <a:spLocks noEditPoints="1" noChangeArrowheads="1"/>
            </p:cNvSpPr>
            <p:nvPr/>
          </p:nvSpPr>
          <p:spPr bwMode="auto">
            <a:xfrm>
              <a:off x="4174891" y="3683000"/>
              <a:ext cx="1669354" cy="146331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77206" y="1752600"/>
            <a:ext cx="5965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Minimize</a:t>
            </a:r>
            <a:r>
              <a:rPr 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 </a:t>
            </a:r>
            <a:r>
              <a:rPr 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latency</a:t>
            </a:r>
            <a:endParaRPr lang="en-US" sz="1600" b="1" i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  <a:p>
            <a:pPr>
              <a:tabLst>
                <a:tab pos="400050" algn="l"/>
              </a:tabLst>
            </a:pPr>
            <a:r>
              <a:rPr lang="en-US" sz="1600" i="1" dirty="0" smtClean="0">
                <a:latin typeface="Open Sans"/>
              </a:rPr>
              <a:t>Parallelizable protocol, file sessions, lockless I/O, sticky threads</a:t>
            </a:r>
            <a:endParaRPr lang="en-US" sz="2400" i="1" dirty="0" smtClean="0">
              <a:latin typeface="Open San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206" y="2362200"/>
            <a:ext cx="502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98463" algn="l"/>
              </a:tabLst>
            </a:pPr>
            <a:r>
              <a:rPr 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Minimize hardware requirements</a:t>
            </a:r>
          </a:p>
          <a:p>
            <a:pPr>
              <a:tabLst>
                <a:tab pos="398463" algn="l"/>
              </a:tabLst>
            </a:pPr>
            <a:r>
              <a:rPr lang="en-US" sz="1600" i="1" dirty="0" smtClean="0">
                <a:latin typeface="Open Sans"/>
              </a:rPr>
              <a:t>Short code paths, compact objects </a:t>
            </a:r>
          </a:p>
          <a:p>
            <a:pPr>
              <a:tabLst>
                <a:tab pos="398463" algn="l"/>
              </a:tabLst>
            </a:pPr>
            <a:r>
              <a:rPr lang="en-US" sz="1600" i="1" dirty="0" smtClean="0">
                <a:latin typeface="Open Sans"/>
              </a:rPr>
              <a:t>Cache aware members</a:t>
            </a:r>
          </a:p>
          <a:p>
            <a:pPr>
              <a:tabLst>
                <a:tab pos="398463" algn="l"/>
              </a:tabLst>
            </a:pPr>
            <a:r>
              <a:rPr lang="en-US" sz="1600" i="1" dirty="0" smtClean="0">
                <a:latin typeface="Open Sans"/>
              </a:rPr>
              <a:t>Minimal data movement </a:t>
            </a:r>
          </a:p>
          <a:p>
            <a:pPr>
              <a:tabLst>
                <a:tab pos="398463" algn="l"/>
              </a:tabLst>
            </a:pPr>
            <a:r>
              <a:rPr lang="en-US" sz="1600" i="1" dirty="0" smtClean="0">
                <a:latin typeface="Open Sans"/>
              </a:rPr>
              <a:t>No cross-thread data sharing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7206" y="3657600"/>
            <a:ext cx="329449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Minimize human cost</a:t>
            </a:r>
          </a:p>
          <a:p>
            <a:r>
              <a:rPr lang="en-US" sz="1600" i="1" dirty="0" smtClean="0">
                <a:latin typeface="Open Sans"/>
              </a:rPr>
              <a:t>Single configuration file</a:t>
            </a:r>
          </a:p>
          <a:p>
            <a:r>
              <a:rPr lang="en-US" sz="1600" i="1" dirty="0" smtClean="0">
                <a:latin typeface="Open Sans"/>
              </a:rPr>
              <a:t>Cookie cutter installation</a:t>
            </a:r>
          </a:p>
          <a:p>
            <a:r>
              <a:rPr lang="en-US" sz="1600" i="1" dirty="0" smtClean="0">
                <a:latin typeface="Open Sans"/>
              </a:rPr>
              <a:t>No database needed</a:t>
            </a:r>
          </a:p>
          <a:p>
            <a:r>
              <a:rPr lang="en-US" sz="1600" i="1" dirty="0" smtClean="0">
                <a:latin typeface="Open Sans"/>
              </a:rPr>
              <a:t>Real time node change,</a:t>
            </a:r>
          </a:p>
          <a:p>
            <a:r>
              <a:rPr lang="en-US" sz="1600" i="1" dirty="0" smtClean="0">
                <a:latin typeface="Open Sans"/>
              </a:rPr>
              <a:t>Native FS admin tools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5199221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Maximize scaling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5540514"/>
            <a:ext cx="5285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Result</a:t>
            </a:r>
          </a:p>
          <a:p>
            <a:r>
              <a:rPr lang="en-US" sz="1600" i="1" dirty="0" smtClean="0">
                <a:latin typeface="Open Sans"/>
              </a:rPr>
              <a:t>&lt;7 us overhead &amp; &lt;100 MB footprint &amp; unlimited servers</a:t>
            </a:r>
            <a:endParaRPr lang="en-US" sz="1600" i="1" dirty="0"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18455 -0.11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-5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394 L 0.00208 0.20139 " pathEditMode="fixed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99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6" grpId="0" animBg="1"/>
      <p:bldP spid="6" grpId="1" animBg="1"/>
      <p:bldP spid="6" grpId="2" animBg="1"/>
      <p:bldP spid="7" grpId="0" animBg="1"/>
      <p:bldP spid="7" grpId="1" animBg="1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/>
              <a:t> B</a:t>
            </a:r>
            <a:r>
              <a:rPr lang="en-US" baseline="30000" dirty="0" smtClean="0"/>
              <a:t>64</a:t>
            </a:r>
            <a:r>
              <a:rPr lang="en-US" dirty="0" smtClean="0"/>
              <a:t> Scaling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 rot="20180450">
            <a:off x="3431656" y="1834142"/>
            <a:ext cx="1981200" cy="807966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Open Sans" pitchFamily="34" charset="0"/>
              <a:ea typeface="ヒラギノ角ゴ ProN W3" charset="0"/>
              <a:cs typeface="ヒラギノ角ゴ ProN W3" charset="0"/>
              <a:sym typeface="Open Sans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57200" y="2874440"/>
            <a:ext cx="8229600" cy="18288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Open Sans" pitchFamily="34" charset="0"/>
              <a:ea typeface="ヒラギノ角ゴ ProN W3" charset="0"/>
              <a:cs typeface="ヒラギノ角ゴ ProN W3" charset="0"/>
              <a:sym typeface="Open Sans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429000" y="2264840"/>
            <a:ext cx="914400" cy="490210"/>
            <a:chOff x="3657600" y="1795790"/>
            <a:chExt cx="914400" cy="490210"/>
          </a:xfrm>
        </p:grpSpPr>
        <p:grpSp>
          <p:nvGrpSpPr>
            <p:cNvPr id="17" name="Group 268"/>
            <p:cNvGrpSpPr/>
            <p:nvPr/>
          </p:nvGrpSpPr>
          <p:grpSpPr>
            <a:xfrm>
              <a:off x="3886200" y="1828800"/>
              <a:ext cx="457200" cy="457200"/>
              <a:chOff x="5105400" y="1828800"/>
              <a:chExt cx="457200" cy="45720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18" name="Group 267"/>
            <p:cNvGrpSpPr/>
            <p:nvPr/>
          </p:nvGrpSpPr>
          <p:grpSpPr>
            <a:xfrm>
              <a:off x="3657600" y="1795790"/>
              <a:ext cx="914400" cy="490210"/>
              <a:chOff x="4876800" y="1795790"/>
              <a:chExt cx="914400" cy="490210"/>
            </a:xfrm>
          </p:grpSpPr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2133600" y="2755050"/>
            <a:ext cx="3505200" cy="647741"/>
            <a:chOff x="2133600" y="2242810"/>
            <a:chExt cx="3505200" cy="647741"/>
          </a:xfrm>
        </p:grpSpPr>
        <p:grpSp>
          <p:nvGrpSpPr>
            <p:cNvPr id="24" name="Group 616"/>
            <p:cNvGrpSpPr/>
            <p:nvPr/>
          </p:nvGrpSpPr>
          <p:grpSpPr>
            <a:xfrm>
              <a:off x="2133600" y="2242810"/>
              <a:ext cx="3505200" cy="647741"/>
              <a:chOff x="2133600" y="2242810"/>
              <a:chExt cx="3505200" cy="647741"/>
            </a:xfrm>
          </p:grpSpPr>
          <p:grpSp>
            <p:nvGrpSpPr>
              <p:cNvPr id="26" name="Group 589"/>
              <p:cNvGrpSpPr/>
              <p:nvPr/>
            </p:nvGrpSpPr>
            <p:grpSpPr>
              <a:xfrm>
                <a:off x="2133600" y="2400341"/>
                <a:ext cx="3505200" cy="490210"/>
                <a:chOff x="2590800" y="2412102"/>
                <a:chExt cx="3505200" cy="490210"/>
              </a:xfrm>
            </p:grpSpPr>
            <p:grpSp>
              <p:nvGrpSpPr>
                <p:cNvPr id="29" name="Group 270"/>
                <p:cNvGrpSpPr/>
                <p:nvPr/>
              </p:nvGrpSpPr>
              <p:grpSpPr>
                <a:xfrm>
                  <a:off x="2819400" y="2428607"/>
                  <a:ext cx="457200" cy="457200"/>
                  <a:chOff x="5105400" y="1828800"/>
                  <a:chExt cx="457200" cy="457200"/>
                </a:xfrm>
              </p:grpSpPr>
              <p:sp>
                <p:nvSpPr>
                  <p:cNvPr id="60" name="Rectangle 59"/>
                  <p:cNvSpPr/>
                  <p:nvPr/>
                </p:nvSpPr>
                <p:spPr bwMode="auto">
                  <a:xfrm>
                    <a:off x="5105400" y="1828800"/>
                    <a:ext cx="457200" cy="228600"/>
                  </a:xfrm>
                  <a:prstGeom prst="rect">
                    <a:avLst/>
                  </a:prstGeom>
                  <a:solidFill>
                    <a:srgbClr val="0033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 smtClean="0">
                      <a:ln>
                        <a:noFill/>
                      </a:ln>
                      <a:solidFill>
                        <a:srgbClr val="666666"/>
                      </a:solidFill>
                      <a:effectLst/>
                      <a:latin typeface="Open Sans" pitchFamily="34" charset="0"/>
                      <a:ea typeface="ヒラギノ角ゴ ProN W3" charset="0"/>
                      <a:cs typeface="ヒラギノ角ゴ ProN W3" charset="0"/>
                      <a:sym typeface="Open Sans" pitchFamily="34" charset="0"/>
                    </a:endParaRPr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 bwMode="auto">
                  <a:xfrm>
                    <a:off x="5105400" y="2057400"/>
                    <a:ext cx="457200" cy="2286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 smtClean="0">
                      <a:ln>
                        <a:noFill/>
                      </a:ln>
                      <a:solidFill>
                        <a:srgbClr val="666666"/>
                      </a:solidFill>
                      <a:effectLst/>
                      <a:latin typeface="Open Sans" pitchFamily="34" charset="0"/>
                      <a:ea typeface="ヒラギノ角ゴ ProN W3" charset="0"/>
                      <a:cs typeface="ヒラギノ角ゴ ProN W3" charset="0"/>
                      <a:sym typeface="Open Sans" pitchFamily="34" charset="0"/>
                    </a:endParaRPr>
                  </a:p>
                </p:txBody>
              </p:sp>
            </p:grpSp>
            <p:grpSp>
              <p:nvGrpSpPr>
                <p:cNvPr id="30" name="Group 273"/>
                <p:cNvGrpSpPr/>
                <p:nvPr/>
              </p:nvGrpSpPr>
              <p:grpSpPr>
                <a:xfrm>
                  <a:off x="2590800" y="2412102"/>
                  <a:ext cx="914400" cy="490210"/>
                  <a:chOff x="4876800" y="1795790"/>
                  <a:chExt cx="914400" cy="490210"/>
                </a:xfrm>
              </p:grpSpPr>
              <p:sp>
                <p:nvSpPr>
                  <p:cNvPr id="58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6800" y="1795790"/>
                    <a:ext cx="914400" cy="2616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  <a:flatTx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rPr>
                      <a:t>xrootd</a:t>
                    </a:r>
                    <a:endParaRPr lang="en-US" sz="11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endParaRPr>
                  </a:p>
                </p:txBody>
              </p:sp>
              <p:sp>
                <p:nvSpPr>
                  <p:cNvPr id="59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1100" y="2024390"/>
                    <a:ext cx="685800" cy="2616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  <a:flatTx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rPr>
                      <a:t>cmsd</a:t>
                    </a:r>
                    <a:endParaRPr lang="en-US" sz="1100" b="1" dirty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endParaRPr>
                  </a:p>
                </p:txBody>
              </p:sp>
            </p:grpSp>
            <p:grpSp>
              <p:nvGrpSpPr>
                <p:cNvPr id="31" name="Group 294"/>
                <p:cNvGrpSpPr/>
                <p:nvPr/>
              </p:nvGrpSpPr>
              <p:grpSpPr>
                <a:xfrm>
                  <a:off x="5410200" y="2428607"/>
                  <a:ext cx="457200" cy="457200"/>
                  <a:chOff x="5105400" y="1828800"/>
                  <a:chExt cx="457200" cy="457200"/>
                </a:xfrm>
              </p:grpSpPr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5105400" y="1828800"/>
                    <a:ext cx="457200" cy="228600"/>
                  </a:xfrm>
                  <a:prstGeom prst="rect">
                    <a:avLst/>
                  </a:prstGeom>
                  <a:solidFill>
                    <a:srgbClr val="0033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 smtClean="0">
                      <a:ln>
                        <a:noFill/>
                      </a:ln>
                      <a:solidFill>
                        <a:srgbClr val="666666"/>
                      </a:solidFill>
                      <a:effectLst/>
                      <a:latin typeface="Open Sans" pitchFamily="34" charset="0"/>
                      <a:ea typeface="ヒラギノ角ゴ ProN W3" charset="0"/>
                      <a:cs typeface="ヒラギノ角ゴ ProN W3" charset="0"/>
                      <a:sym typeface="Open Sans" pitchFamily="34" charset="0"/>
                    </a:endParaRP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 bwMode="auto">
                  <a:xfrm>
                    <a:off x="5105400" y="2057400"/>
                    <a:ext cx="457200" cy="228600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600" b="0" i="0" u="none" strike="noStrike" cap="none" normalizeH="0" baseline="0" smtClean="0">
                      <a:ln>
                        <a:noFill/>
                      </a:ln>
                      <a:solidFill>
                        <a:srgbClr val="666666"/>
                      </a:solidFill>
                      <a:effectLst/>
                      <a:latin typeface="Open Sans" pitchFamily="34" charset="0"/>
                      <a:ea typeface="ヒラギノ角ゴ ProN W3" charset="0"/>
                      <a:cs typeface="ヒラギノ角ゴ ProN W3" charset="0"/>
                      <a:sym typeface="Open Sans" pitchFamily="34" charset="0"/>
                    </a:endParaRPr>
                  </a:p>
                </p:txBody>
              </p:sp>
            </p:grpSp>
            <p:grpSp>
              <p:nvGrpSpPr>
                <p:cNvPr id="32" name="Group 297"/>
                <p:cNvGrpSpPr/>
                <p:nvPr/>
              </p:nvGrpSpPr>
              <p:grpSpPr>
                <a:xfrm>
                  <a:off x="5181600" y="2412102"/>
                  <a:ext cx="914400" cy="490210"/>
                  <a:chOff x="4876800" y="1795790"/>
                  <a:chExt cx="914400" cy="490210"/>
                </a:xfrm>
              </p:grpSpPr>
              <p:sp>
                <p:nvSpPr>
                  <p:cNvPr id="54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6800" y="1795790"/>
                    <a:ext cx="914400" cy="2616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  <a:flatTx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rPr>
                      <a:t>xrootd</a:t>
                    </a:r>
                    <a:endParaRPr lang="en-US" sz="11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endParaRPr>
                  </a:p>
                </p:txBody>
              </p:sp>
              <p:sp>
                <p:nvSpPr>
                  <p:cNvPr id="55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1100" y="2024390"/>
                    <a:ext cx="685800" cy="2616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  <a:flatTx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rPr>
                      <a:t>cmsd</a:t>
                    </a:r>
                    <a:endParaRPr lang="en-US" sz="1100" b="1" dirty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endParaRPr>
                  </a:p>
                </p:txBody>
              </p:sp>
            </p:grpSp>
            <p:grpSp>
              <p:nvGrpSpPr>
                <p:cNvPr id="33" name="Group 556"/>
                <p:cNvGrpSpPr/>
                <p:nvPr/>
              </p:nvGrpSpPr>
              <p:grpSpPr>
                <a:xfrm>
                  <a:off x="3352800" y="259080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48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" name="Group 557"/>
                <p:cNvGrpSpPr/>
                <p:nvPr/>
              </p:nvGrpSpPr>
              <p:grpSpPr>
                <a:xfrm>
                  <a:off x="4038600" y="259080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42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" name="Group 558"/>
                <p:cNvGrpSpPr/>
                <p:nvPr/>
              </p:nvGrpSpPr>
              <p:grpSpPr>
                <a:xfrm>
                  <a:off x="4724400" y="259080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3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cxnSp>
            <p:nvCxnSpPr>
              <p:cNvPr id="27" name="Straight Connector 26"/>
              <p:cNvCxnSpPr/>
              <p:nvPr/>
            </p:nvCxnSpPr>
            <p:spPr bwMode="auto">
              <a:xfrm flipH="1" flipV="1">
                <a:off x="3886200" y="2242810"/>
                <a:ext cx="1295400" cy="157531"/>
              </a:xfrm>
              <a:prstGeom prst="line">
                <a:avLst/>
              </a:prstGeom>
              <a:solidFill>
                <a:srgbClr val="EBEBEB"/>
              </a:solidFill>
              <a:ln w="19050">
                <a:solidFill>
                  <a:schemeClr val="tx2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flipV="1">
                <a:off x="2590800" y="2242810"/>
                <a:ext cx="1295400" cy="157531"/>
              </a:xfrm>
              <a:prstGeom prst="line">
                <a:avLst/>
              </a:prstGeom>
              <a:solidFill>
                <a:srgbClr val="EBEBEB"/>
              </a:solidFill>
              <a:ln w="19050">
                <a:solidFill>
                  <a:schemeClr val="tx2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3211605" y="2313801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64</a:t>
              </a:r>
              <a:r>
                <a:rPr lang="en-US" sz="1200" baseline="30000" dirty="0" smtClean="0">
                  <a:solidFill>
                    <a:schemeClr val="tx2"/>
                  </a:solidFill>
                  <a:latin typeface="Lucida Console" pitchFamily="49" charset="0"/>
                </a:rPr>
                <a:t>1 </a:t>
              </a:r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=       64</a:t>
              </a:r>
              <a:endParaRPr lang="en-US" sz="1200" dirty="0">
                <a:solidFill>
                  <a:schemeClr val="tx2"/>
                </a:solidFill>
                <a:latin typeface="Lucida Console" pitchFamily="49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524000" y="3359441"/>
            <a:ext cx="4724400" cy="691091"/>
            <a:chOff x="1524000" y="2847201"/>
            <a:chExt cx="4724400" cy="691091"/>
          </a:xfrm>
        </p:grpSpPr>
        <p:grpSp>
          <p:nvGrpSpPr>
            <p:cNvPr id="63" name="Group 617"/>
            <p:cNvGrpSpPr/>
            <p:nvPr/>
          </p:nvGrpSpPr>
          <p:grpSpPr>
            <a:xfrm>
              <a:off x="1524000" y="2895600"/>
              <a:ext cx="4724400" cy="642692"/>
              <a:chOff x="1524000" y="2895600"/>
              <a:chExt cx="4724400" cy="642692"/>
            </a:xfrm>
          </p:grpSpPr>
          <p:grpSp>
            <p:nvGrpSpPr>
              <p:cNvPr id="65" name="Group 590"/>
              <p:cNvGrpSpPr/>
              <p:nvPr/>
            </p:nvGrpSpPr>
            <p:grpSpPr>
              <a:xfrm>
                <a:off x="1524000" y="3048082"/>
                <a:ext cx="4724400" cy="490210"/>
                <a:chOff x="1981200" y="3044919"/>
                <a:chExt cx="4724400" cy="490210"/>
              </a:xfrm>
            </p:grpSpPr>
            <p:grpSp>
              <p:nvGrpSpPr>
                <p:cNvPr id="72" name="Group 334"/>
                <p:cNvGrpSpPr/>
                <p:nvPr/>
              </p:nvGrpSpPr>
              <p:grpSpPr>
                <a:xfrm>
                  <a:off x="4038600" y="320040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115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9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" name="Group 343"/>
                <p:cNvGrpSpPr/>
                <p:nvPr/>
              </p:nvGrpSpPr>
              <p:grpSpPr>
                <a:xfrm>
                  <a:off x="4572000" y="3044919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109" name="Group 358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13" name="Rectangle 112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14" name="Rectangle 113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110" name="Group 359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11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12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74" name="Group 344"/>
                <p:cNvGrpSpPr/>
                <p:nvPr/>
              </p:nvGrpSpPr>
              <p:grpSpPr>
                <a:xfrm>
                  <a:off x="5791200" y="3044919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103" name="Group 352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07" name="Rectangle 106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104" name="Group 353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05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06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75" name="Group 345"/>
                <p:cNvGrpSpPr/>
                <p:nvPr/>
              </p:nvGrpSpPr>
              <p:grpSpPr>
                <a:xfrm>
                  <a:off x="5334000" y="318763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97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8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2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6" name="Group 409"/>
                <p:cNvGrpSpPr/>
                <p:nvPr/>
              </p:nvGrpSpPr>
              <p:grpSpPr>
                <a:xfrm>
                  <a:off x="1981200" y="3044919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91" name="Group 424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96" name="Rectangle 95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92" name="Group 425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93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94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77" name="Group 410"/>
                <p:cNvGrpSpPr/>
                <p:nvPr/>
              </p:nvGrpSpPr>
              <p:grpSpPr>
                <a:xfrm>
                  <a:off x="3200400" y="3044919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85" name="Group 418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89" name="Rectangle 88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90" name="Rectangle 89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86" name="Group 419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87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88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78" name="Group 411"/>
                <p:cNvGrpSpPr/>
                <p:nvPr/>
              </p:nvGrpSpPr>
              <p:grpSpPr>
                <a:xfrm>
                  <a:off x="2743200" y="3187630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79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1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4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" name="Group 597"/>
              <p:cNvGrpSpPr/>
              <p:nvPr/>
            </p:nvGrpSpPr>
            <p:grpSpPr>
              <a:xfrm>
                <a:off x="4572000" y="289560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70" name="Straight Connector 69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1" name="Straight Connector 70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7" name="Group 613"/>
              <p:cNvGrpSpPr/>
              <p:nvPr/>
            </p:nvGrpSpPr>
            <p:grpSpPr>
              <a:xfrm>
                <a:off x="1981200" y="289560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68" name="Straight Connector 67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4" name="TextBox 63"/>
            <p:cNvSpPr txBox="1"/>
            <p:nvPr/>
          </p:nvSpPr>
          <p:spPr>
            <a:xfrm>
              <a:off x="3211605" y="2847201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64</a:t>
              </a:r>
              <a:r>
                <a:rPr lang="en-US" sz="1200" baseline="30000" dirty="0" smtClean="0">
                  <a:solidFill>
                    <a:schemeClr val="tx2"/>
                  </a:solidFill>
                  <a:latin typeface="Lucida Console" pitchFamily="49" charset="0"/>
                </a:rPr>
                <a:t>2 </a:t>
              </a:r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=     4096</a:t>
              </a:r>
              <a:endParaRPr lang="en-US" sz="1200" dirty="0">
                <a:solidFill>
                  <a:schemeClr val="tx2"/>
                </a:solidFill>
                <a:latin typeface="Lucida Console" pitchFamily="49" charset="0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914400" y="4083460"/>
            <a:ext cx="5943600" cy="614813"/>
            <a:chOff x="914400" y="3571220"/>
            <a:chExt cx="5943600" cy="614813"/>
          </a:xfrm>
        </p:grpSpPr>
        <p:grpSp>
          <p:nvGrpSpPr>
            <p:cNvPr id="122" name="Group 618"/>
            <p:cNvGrpSpPr/>
            <p:nvPr/>
          </p:nvGrpSpPr>
          <p:grpSpPr>
            <a:xfrm>
              <a:off x="914400" y="3571220"/>
              <a:ext cx="5943600" cy="614813"/>
              <a:chOff x="914400" y="3571220"/>
              <a:chExt cx="5943600" cy="614813"/>
            </a:xfrm>
          </p:grpSpPr>
          <p:grpSp>
            <p:nvGrpSpPr>
              <p:cNvPr id="124" name="Group 552"/>
              <p:cNvGrpSpPr/>
              <p:nvPr/>
            </p:nvGrpSpPr>
            <p:grpSpPr>
              <a:xfrm>
                <a:off x="914400" y="3695823"/>
                <a:ext cx="5943600" cy="490210"/>
                <a:chOff x="1371600" y="3694241"/>
                <a:chExt cx="5943600" cy="490210"/>
              </a:xfrm>
            </p:grpSpPr>
            <p:grpSp>
              <p:nvGrpSpPr>
                <p:cNvPr id="131" name="Group 365"/>
                <p:cNvGrpSpPr/>
                <p:nvPr/>
              </p:nvGrpSpPr>
              <p:grpSpPr>
                <a:xfrm>
                  <a:off x="1371600" y="3694241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186" name="Group 380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90" name="Rectangle 189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91" name="Rectangle 190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187" name="Group 381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88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89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132" name="Group 366"/>
                <p:cNvGrpSpPr/>
                <p:nvPr/>
              </p:nvGrpSpPr>
              <p:grpSpPr>
                <a:xfrm>
                  <a:off x="2590800" y="3694241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180" name="Group 374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84" name="Rectangle 183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85" name="Rectangle 184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181" name="Group 375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82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83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133" name="Group 367"/>
                <p:cNvGrpSpPr/>
                <p:nvPr/>
              </p:nvGrpSpPr>
              <p:grpSpPr>
                <a:xfrm>
                  <a:off x="2133600" y="3836952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174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6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7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8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9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" name="Group 387"/>
                <p:cNvGrpSpPr/>
                <p:nvPr/>
              </p:nvGrpSpPr>
              <p:grpSpPr>
                <a:xfrm>
                  <a:off x="5181600" y="3694241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168" name="Group 402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72" name="Rectangle 171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73" name="Rectangle 172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169" name="Group 403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70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71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135" name="Group 388"/>
                <p:cNvGrpSpPr/>
                <p:nvPr/>
              </p:nvGrpSpPr>
              <p:grpSpPr>
                <a:xfrm>
                  <a:off x="6400800" y="3694241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162" name="Group 396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166" name="Rectangle 165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167" name="Rectangle 166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163" name="Group 397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164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165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136" name="Group 389"/>
                <p:cNvGrpSpPr/>
                <p:nvPr/>
              </p:nvGrpSpPr>
              <p:grpSpPr>
                <a:xfrm>
                  <a:off x="5943600" y="3836952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15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8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0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1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" name="Group 551"/>
                <p:cNvGrpSpPr/>
                <p:nvPr/>
              </p:nvGrpSpPr>
              <p:grpSpPr>
                <a:xfrm>
                  <a:off x="3352800" y="3836952"/>
                  <a:ext cx="1981200" cy="204788"/>
                  <a:chOff x="3352800" y="3836952"/>
                  <a:chExt cx="1981200" cy="204788"/>
                </a:xfrm>
              </p:grpSpPr>
              <p:sp>
                <p:nvSpPr>
                  <p:cNvPr id="138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33528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9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33528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0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5814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1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35814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38100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38100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0386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0386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6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2672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7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2672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4958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4958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7244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7244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9530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530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5181600" y="3913152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5181600" y="3836952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5" name="Group 598"/>
              <p:cNvGrpSpPr/>
              <p:nvPr/>
            </p:nvGrpSpPr>
            <p:grpSpPr>
              <a:xfrm>
                <a:off x="5181600" y="357122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129" name="Straight Connector 128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0" name="Straight Connector 129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6" name="Group 604"/>
              <p:cNvGrpSpPr/>
              <p:nvPr/>
            </p:nvGrpSpPr>
            <p:grpSpPr>
              <a:xfrm>
                <a:off x="1371600" y="357122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127" name="Straight Connector 126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8" name="Straight Connector 127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23" name="TextBox 122"/>
            <p:cNvSpPr txBox="1"/>
            <p:nvPr/>
          </p:nvSpPr>
          <p:spPr>
            <a:xfrm>
              <a:off x="3211605" y="3581400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64</a:t>
              </a:r>
              <a:r>
                <a:rPr lang="en-US" sz="1200" baseline="30000" dirty="0" smtClean="0">
                  <a:solidFill>
                    <a:schemeClr val="tx2"/>
                  </a:solidFill>
                  <a:latin typeface="Lucida Console" pitchFamily="49" charset="0"/>
                </a:rPr>
                <a:t>3 </a:t>
              </a:r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=   262144</a:t>
              </a:r>
              <a:endParaRPr lang="en-US" sz="1200" dirty="0">
                <a:solidFill>
                  <a:schemeClr val="tx2"/>
                </a:solidFill>
                <a:latin typeface="Lucida Console" pitchFamily="49" charset="0"/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304800" y="4703240"/>
            <a:ext cx="7162800" cy="642774"/>
            <a:chOff x="304800" y="4191000"/>
            <a:chExt cx="7162800" cy="642774"/>
          </a:xfrm>
        </p:grpSpPr>
        <p:grpSp>
          <p:nvGrpSpPr>
            <p:cNvPr id="193" name="Group 619"/>
            <p:cNvGrpSpPr/>
            <p:nvPr/>
          </p:nvGrpSpPr>
          <p:grpSpPr>
            <a:xfrm>
              <a:off x="304800" y="4191000"/>
              <a:ext cx="7162800" cy="642774"/>
              <a:chOff x="304800" y="4191000"/>
              <a:chExt cx="7162800" cy="642774"/>
            </a:xfrm>
          </p:grpSpPr>
          <p:grpSp>
            <p:nvGrpSpPr>
              <p:cNvPr id="195" name="Group 588"/>
              <p:cNvGrpSpPr/>
              <p:nvPr/>
            </p:nvGrpSpPr>
            <p:grpSpPr>
              <a:xfrm>
                <a:off x="304800" y="4343564"/>
                <a:ext cx="7162800" cy="490210"/>
                <a:chOff x="762000" y="4343564"/>
                <a:chExt cx="7162800" cy="490210"/>
              </a:xfrm>
            </p:grpSpPr>
            <p:grpSp>
              <p:nvGrpSpPr>
                <p:cNvPr id="202" name="Group 329"/>
                <p:cNvGrpSpPr/>
                <p:nvPr/>
              </p:nvGrpSpPr>
              <p:grpSpPr>
                <a:xfrm>
                  <a:off x="762000" y="4343564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271" name="Group 276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275" name="Rectangle 274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276" name="Rectangle 275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272" name="Group 279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273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274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203" name="Group 325"/>
                <p:cNvGrpSpPr/>
                <p:nvPr/>
              </p:nvGrpSpPr>
              <p:grpSpPr>
                <a:xfrm>
                  <a:off x="1981200" y="4343564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265" name="Group 300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269" name="Rectangle 268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270" name="Rectangle 269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266" name="Group 303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267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268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204" name="Group 318"/>
                <p:cNvGrpSpPr/>
                <p:nvPr/>
              </p:nvGrpSpPr>
              <p:grpSpPr>
                <a:xfrm>
                  <a:off x="1524000" y="4486275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259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0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1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2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3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4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" name="Group 445"/>
                <p:cNvGrpSpPr/>
                <p:nvPr/>
              </p:nvGrpSpPr>
              <p:grpSpPr>
                <a:xfrm>
                  <a:off x="5791200" y="4343564"/>
                  <a:ext cx="914400" cy="490210"/>
                  <a:chOff x="2286000" y="3014990"/>
                  <a:chExt cx="914400" cy="490210"/>
                </a:xfrm>
              </p:grpSpPr>
              <p:grpSp>
                <p:nvGrpSpPr>
                  <p:cNvPr id="253" name="Group 460"/>
                  <p:cNvGrpSpPr/>
                  <p:nvPr/>
                </p:nvGrpSpPr>
                <p:grpSpPr>
                  <a:xfrm>
                    <a:off x="2514600" y="304800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257" name="Rectangle 256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258" name="Rectangle 257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254" name="Group 461"/>
                  <p:cNvGrpSpPr/>
                  <p:nvPr/>
                </p:nvGrpSpPr>
                <p:grpSpPr>
                  <a:xfrm>
                    <a:off x="2286000" y="301499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255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256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206" name="Group 446"/>
                <p:cNvGrpSpPr/>
                <p:nvPr/>
              </p:nvGrpSpPr>
              <p:grpSpPr>
                <a:xfrm>
                  <a:off x="7010400" y="4343564"/>
                  <a:ext cx="914400" cy="490210"/>
                  <a:chOff x="5791200" y="2971800"/>
                  <a:chExt cx="914400" cy="490210"/>
                </a:xfrm>
              </p:grpSpPr>
              <p:grpSp>
                <p:nvGrpSpPr>
                  <p:cNvPr id="247" name="Group 454"/>
                  <p:cNvGrpSpPr/>
                  <p:nvPr/>
                </p:nvGrpSpPr>
                <p:grpSpPr>
                  <a:xfrm>
                    <a:off x="6019800" y="3004810"/>
                    <a:ext cx="457200" cy="457200"/>
                    <a:chOff x="5105400" y="1828800"/>
                    <a:chExt cx="457200" cy="457200"/>
                  </a:xfrm>
                </p:grpSpPr>
                <p:sp>
                  <p:nvSpPr>
                    <p:cNvPr id="251" name="Rectangle 250"/>
                    <p:cNvSpPr/>
                    <p:nvPr/>
                  </p:nvSpPr>
                  <p:spPr bwMode="auto">
                    <a:xfrm>
                      <a:off x="5105400" y="1828800"/>
                      <a:ext cx="457200" cy="228600"/>
                    </a:xfrm>
                    <a:prstGeom prst="rect">
                      <a:avLst/>
                    </a:prstGeom>
                    <a:solidFill>
                      <a:srgbClr val="0033CC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  <p:sp>
                  <p:nvSpPr>
                    <p:cNvPr id="252" name="Rectangle 251"/>
                    <p:cNvSpPr/>
                    <p:nvPr/>
                  </p:nvSpPr>
                  <p:spPr bwMode="auto">
                    <a:xfrm>
                      <a:off x="5105400" y="2057400"/>
                      <a:ext cx="457200" cy="2286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254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6666"/>
                        </a:solidFill>
                        <a:effectLst/>
                        <a:latin typeface="Open Sans" pitchFamily="34" charset="0"/>
                        <a:ea typeface="ヒラギノ角ゴ ProN W3" charset="0"/>
                        <a:cs typeface="ヒラギノ角ゴ ProN W3" charset="0"/>
                        <a:sym typeface="Open Sans" pitchFamily="34" charset="0"/>
                      </a:endParaRPr>
                    </a:p>
                  </p:txBody>
                </p:sp>
              </p:grpSp>
              <p:grpSp>
                <p:nvGrpSpPr>
                  <p:cNvPr id="248" name="Group 455"/>
                  <p:cNvGrpSpPr/>
                  <p:nvPr/>
                </p:nvGrpSpPr>
                <p:grpSpPr>
                  <a:xfrm>
                    <a:off x="5791200" y="2971800"/>
                    <a:ext cx="914400" cy="490210"/>
                    <a:chOff x="4876800" y="1795790"/>
                    <a:chExt cx="914400" cy="490210"/>
                  </a:xfrm>
                </p:grpSpPr>
                <p:sp>
                  <p:nvSpPr>
                    <p:cNvPr id="249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76800" y="1795790"/>
                      <a:ext cx="9144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xrootd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  <p:sp>
                  <p:nvSpPr>
                    <p:cNvPr id="250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1100" y="2024390"/>
                      <a:ext cx="685800" cy="2616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  <a:flatTx/>
                    </a:bodyPr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cmsd</a:t>
                      </a:r>
                      <a:endParaRPr lang="en-US" sz="11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207" name="Group 447"/>
                <p:cNvGrpSpPr/>
                <p:nvPr/>
              </p:nvGrpSpPr>
              <p:grpSpPr>
                <a:xfrm>
                  <a:off x="6553200" y="4486275"/>
                  <a:ext cx="609600" cy="204788"/>
                  <a:chOff x="4343400" y="2667000"/>
                  <a:chExt cx="609600" cy="204788"/>
                </a:xfrm>
              </p:grpSpPr>
              <p:sp>
                <p:nvSpPr>
                  <p:cNvPr id="241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2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434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3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4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743200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" name="AutoShape 129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2667000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" name="Group 553"/>
                <p:cNvGrpSpPr/>
                <p:nvPr/>
              </p:nvGrpSpPr>
              <p:grpSpPr>
                <a:xfrm>
                  <a:off x="2743200" y="4486275"/>
                  <a:ext cx="3124200" cy="204788"/>
                  <a:chOff x="2743200" y="4486275"/>
                  <a:chExt cx="3124200" cy="204788"/>
                </a:xfrm>
              </p:grpSpPr>
              <p:grpSp>
                <p:nvGrpSpPr>
                  <p:cNvPr id="209" name="Group 466"/>
                  <p:cNvGrpSpPr/>
                  <p:nvPr/>
                </p:nvGrpSpPr>
                <p:grpSpPr>
                  <a:xfrm>
                    <a:off x="2743200" y="4486275"/>
                    <a:ext cx="609600" cy="204788"/>
                    <a:chOff x="4343400" y="2667000"/>
                    <a:chExt cx="609600" cy="204788"/>
                  </a:xfrm>
                </p:grpSpPr>
                <p:sp>
                  <p:nvSpPr>
                    <p:cNvPr id="235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8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9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0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0" name="Group 473"/>
                  <p:cNvGrpSpPr/>
                  <p:nvPr/>
                </p:nvGrpSpPr>
                <p:grpSpPr>
                  <a:xfrm>
                    <a:off x="3429000" y="4486275"/>
                    <a:ext cx="609600" cy="204788"/>
                    <a:chOff x="4343400" y="2667000"/>
                    <a:chExt cx="609600" cy="204788"/>
                  </a:xfrm>
                </p:grpSpPr>
                <p:sp>
                  <p:nvSpPr>
                    <p:cNvPr id="229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4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1" name="Group 480"/>
                  <p:cNvGrpSpPr/>
                  <p:nvPr/>
                </p:nvGrpSpPr>
                <p:grpSpPr>
                  <a:xfrm>
                    <a:off x="4114800" y="4486275"/>
                    <a:ext cx="609600" cy="204788"/>
                    <a:chOff x="4343400" y="2667000"/>
                    <a:chExt cx="609600" cy="204788"/>
                  </a:xfrm>
                </p:grpSpPr>
                <p:sp>
                  <p:nvSpPr>
                    <p:cNvPr id="223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2" name="Group 487"/>
                  <p:cNvGrpSpPr/>
                  <p:nvPr/>
                </p:nvGrpSpPr>
                <p:grpSpPr>
                  <a:xfrm>
                    <a:off x="4800600" y="4486275"/>
                    <a:ext cx="609600" cy="204788"/>
                    <a:chOff x="4343400" y="2667000"/>
                    <a:chExt cx="609600" cy="204788"/>
                  </a:xfrm>
                </p:grpSpPr>
                <p:sp>
                  <p:nvSpPr>
                    <p:cNvPr id="217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34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9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20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743200"/>
                      <a:ext cx="152400" cy="12858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B05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2667000"/>
                      <a:ext cx="152400" cy="109538"/>
                    </a:xfrm>
                    <a:prstGeom prst="cube">
                      <a:avLst>
                        <a:gd name="adj" fmla="val 25000"/>
                      </a:avLst>
                    </a:prstGeom>
                    <a:solidFill>
                      <a:srgbClr val="0033CC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3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5486400" y="4562475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4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5486400" y="4486275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5715000" y="4562475"/>
                    <a:ext cx="152400" cy="1285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B05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5715000" y="4486275"/>
                    <a:ext cx="152400" cy="10953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0033CC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6" name="Group 601"/>
              <p:cNvGrpSpPr/>
              <p:nvPr/>
            </p:nvGrpSpPr>
            <p:grpSpPr>
              <a:xfrm>
                <a:off x="5791200" y="419100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200" name="Straight Connector 199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1" name="Straight Connector 200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97" name="Group 607"/>
              <p:cNvGrpSpPr/>
              <p:nvPr/>
            </p:nvGrpSpPr>
            <p:grpSpPr>
              <a:xfrm>
                <a:off x="762000" y="4191000"/>
                <a:ext cx="1219200" cy="162580"/>
                <a:chOff x="4572000" y="2895600"/>
                <a:chExt cx="1219200" cy="162580"/>
              </a:xfrm>
            </p:grpSpPr>
            <p:cxnSp>
              <p:nvCxnSpPr>
                <p:cNvPr id="198" name="Straight Connector 197"/>
                <p:cNvCxnSpPr/>
                <p:nvPr/>
              </p:nvCxnSpPr>
              <p:spPr bwMode="auto">
                <a:xfrm flipV="1">
                  <a:off x="4572000" y="2895600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9" name="Straight Connector 198"/>
                <p:cNvCxnSpPr/>
                <p:nvPr/>
              </p:nvCxnSpPr>
              <p:spPr bwMode="auto">
                <a:xfrm flipH="1" flipV="1">
                  <a:off x="5181600" y="2900649"/>
                  <a:ext cx="609600" cy="157531"/>
                </a:xfrm>
                <a:prstGeom prst="line">
                  <a:avLst/>
                </a:prstGeom>
                <a:solidFill>
                  <a:srgbClr val="EBEBEB"/>
                </a:solidFill>
                <a:ln w="19050">
                  <a:solidFill>
                    <a:schemeClr val="tx2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94" name="TextBox 193"/>
            <p:cNvSpPr txBox="1"/>
            <p:nvPr/>
          </p:nvSpPr>
          <p:spPr>
            <a:xfrm>
              <a:off x="3200400" y="4191000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64</a:t>
              </a:r>
              <a:r>
                <a:rPr lang="en-US" sz="1200" baseline="30000" dirty="0" smtClean="0">
                  <a:solidFill>
                    <a:schemeClr val="tx2"/>
                  </a:solidFill>
                  <a:latin typeface="Lucida Console" pitchFamily="49" charset="0"/>
                </a:rPr>
                <a:t>4 </a:t>
              </a:r>
              <a:r>
                <a:rPr lang="en-US" sz="1200" dirty="0" smtClean="0">
                  <a:solidFill>
                    <a:schemeClr val="tx2"/>
                  </a:solidFill>
                  <a:latin typeface="Lucida Console" pitchFamily="49" charset="0"/>
                </a:rPr>
                <a:t>= 16777216</a:t>
              </a:r>
              <a:endParaRPr lang="en-US" sz="1200" dirty="0">
                <a:solidFill>
                  <a:schemeClr val="tx2"/>
                </a:solidFill>
                <a:latin typeface="Lucida Console" pitchFamily="49" charset="0"/>
              </a:endParaRPr>
            </a:p>
          </p:txBody>
        </p:sp>
      </p:grpSp>
      <p:sp>
        <p:nvSpPr>
          <p:cNvPr id="277" name="Text Box 34"/>
          <p:cNvSpPr txBox="1">
            <a:spLocks noChangeArrowheads="1"/>
          </p:cNvSpPr>
          <p:nvPr/>
        </p:nvSpPr>
        <p:spPr bwMode="auto">
          <a:xfrm>
            <a:off x="7295445" y="2188640"/>
            <a:ext cx="1301959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Open Sans"/>
              </a:rPr>
              <a:t>Manager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  <a:latin typeface="Open Sans"/>
              </a:rPr>
              <a:t>(Root </a:t>
            </a:r>
            <a:r>
              <a:rPr lang="en-US" sz="1600" dirty="0" smtClean="0">
                <a:solidFill>
                  <a:schemeClr val="tx2"/>
                </a:solidFill>
                <a:latin typeface="Open Sans"/>
              </a:rPr>
              <a:t>Node)</a:t>
            </a:r>
          </a:p>
        </p:txBody>
      </p:sp>
      <p:sp>
        <p:nvSpPr>
          <p:cNvPr id="278" name="Text Box 36"/>
          <p:cNvSpPr txBox="1">
            <a:spLocks noChangeArrowheads="1"/>
          </p:cNvSpPr>
          <p:nvPr/>
        </p:nvSpPr>
        <p:spPr bwMode="auto">
          <a:xfrm>
            <a:off x="7260980" y="4779440"/>
            <a:ext cx="1370888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Open Sans"/>
              </a:rPr>
              <a:t>Data </a:t>
            </a:r>
            <a:r>
              <a:rPr lang="en-US" sz="1600" dirty="0" smtClean="0">
                <a:solidFill>
                  <a:schemeClr val="tx2"/>
                </a:solidFill>
                <a:latin typeface="Open Sans"/>
              </a:rPr>
              <a:t>Servers</a:t>
            </a:r>
            <a:endParaRPr lang="en-US" sz="1600" dirty="0">
              <a:solidFill>
                <a:schemeClr val="tx2"/>
              </a:solidFill>
              <a:latin typeface="Open Sans"/>
            </a:endParaRPr>
          </a:p>
          <a:p>
            <a:pPr algn="ctr"/>
            <a:r>
              <a:rPr lang="en-US" sz="1600" dirty="0">
                <a:solidFill>
                  <a:schemeClr val="tx2"/>
                </a:solidFill>
                <a:latin typeface="Open Sans"/>
              </a:rPr>
              <a:t>(Leaf Nodes)</a:t>
            </a:r>
          </a:p>
        </p:txBody>
      </p:sp>
      <p:sp>
        <p:nvSpPr>
          <p:cNvPr id="279" name="Text Box 36"/>
          <p:cNvSpPr txBox="1">
            <a:spLocks noChangeArrowheads="1"/>
          </p:cNvSpPr>
          <p:nvPr/>
        </p:nvSpPr>
        <p:spPr bwMode="auto">
          <a:xfrm>
            <a:off x="7140755" y="3560240"/>
            <a:ext cx="1611339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Open Sans"/>
              </a:rPr>
              <a:t>Supervisors</a:t>
            </a:r>
            <a:endParaRPr lang="en-US" sz="1600" dirty="0">
              <a:solidFill>
                <a:schemeClr val="tx2"/>
              </a:solidFill>
              <a:latin typeface="Open Sans"/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Open Sans"/>
              </a:rPr>
              <a:t>(Interior Nodes)</a:t>
            </a:r>
          </a:p>
        </p:txBody>
      </p:sp>
      <p:grpSp>
        <p:nvGrpSpPr>
          <p:cNvPr id="281" name="Group 280"/>
          <p:cNvGrpSpPr/>
          <p:nvPr/>
        </p:nvGrpSpPr>
        <p:grpSpPr>
          <a:xfrm>
            <a:off x="3962400" y="2003230"/>
            <a:ext cx="914400" cy="490210"/>
            <a:chOff x="3657600" y="1795790"/>
            <a:chExt cx="914400" cy="490210"/>
          </a:xfrm>
        </p:grpSpPr>
        <p:grpSp>
          <p:nvGrpSpPr>
            <p:cNvPr id="282" name="Group 268"/>
            <p:cNvGrpSpPr/>
            <p:nvPr/>
          </p:nvGrpSpPr>
          <p:grpSpPr>
            <a:xfrm>
              <a:off x="3886200" y="1828800"/>
              <a:ext cx="457200" cy="457200"/>
              <a:chOff x="5105400" y="1828800"/>
              <a:chExt cx="457200" cy="457200"/>
            </a:xfrm>
          </p:grpSpPr>
          <p:sp>
            <p:nvSpPr>
              <p:cNvPr id="286" name="Rectangle 285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283" name="Group 267"/>
            <p:cNvGrpSpPr/>
            <p:nvPr/>
          </p:nvGrpSpPr>
          <p:grpSpPr>
            <a:xfrm>
              <a:off x="3657600" y="1795790"/>
              <a:ext cx="914400" cy="490210"/>
              <a:chOff x="4876800" y="1795790"/>
              <a:chExt cx="914400" cy="490210"/>
            </a:xfrm>
          </p:grpSpPr>
          <p:sp>
            <p:nvSpPr>
              <p:cNvPr id="284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85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>
            <a:off x="4495800" y="1741620"/>
            <a:ext cx="914400" cy="490210"/>
            <a:chOff x="3657600" y="1795790"/>
            <a:chExt cx="914400" cy="490210"/>
          </a:xfrm>
        </p:grpSpPr>
        <p:grpSp>
          <p:nvGrpSpPr>
            <p:cNvPr id="289" name="Group 268"/>
            <p:cNvGrpSpPr/>
            <p:nvPr/>
          </p:nvGrpSpPr>
          <p:grpSpPr>
            <a:xfrm>
              <a:off x="3886200" y="1828800"/>
              <a:ext cx="457200" cy="457200"/>
              <a:chOff x="5105400" y="1828800"/>
              <a:chExt cx="457200" cy="457200"/>
            </a:xfrm>
          </p:grpSpPr>
          <p:sp>
            <p:nvSpPr>
              <p:cNvPr id="293" name="Rectangle 292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294" name="Rectangle 293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290" name="Group 267"/>
            <p:cNvGrpSpPr/>
            <p:nvPr/>
          </p:nvGrpSpPr>
          <p:grpSpPr>
            <a:xfrm>
              <a:off x="3657600" y="1795790"/>
              <a:ext cx="914400" cy="490210"/>
              <a:chOff x="4876800" y="1795790"/>
              <a:chExt cx="914400" cy="490210"/>
            </a:xfrm>
          </p:grpSpPr>
          <p:sp>
            <p:nvSpPr>
              <p:cNvPr id="291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92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295" name="Group 294"/>
          <p:cNvGrpSpPr/>
          <p:nvPr/>
        </p:nvGrpSpPr>
        <p:grpSpPr>
          <a:xfrm>
            <a:off x="7374924" y="381000"/>
            <a:ext cx="1143000" cy="1066800"/>
            <a:chOff x="7467600" y="381000"/>
            <a:chExt cx="1143000" cy="1066800"/>
          </a:xfrm>
        </p:grpSpPr>
        <p:sp>
          <p:nvSpPr>
            <p:cNvPr id="296" name="Cube 295"/>
            <p:cNvSpPr/>
            <p:nvPr/>
          </p:nvSpPr>
          <p:spPr bwMode="auto">
            <a:xfrm>
              <a:off x="7467600" y="838200"/>
              <a:ext cx="1143000" cy="609600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cmsd</a:t>
              </a:r>
            </a:p>
          </p:txBody>
        </p:sp>
        <p:sp>
          <p:nvSpPr>
            <p:cNvPr id="297" name="Cube 296"/>
            <p:cNvSpPr/>
            <p:nvPr/>
          </p:nvSpPr>
          <p:spPr bwMode="auto">
            <a:xfrm>
              <a:off x="7467600" y="381000"/>
              <a:ext cx="1143000" cy="609600"/>
            </a:xfrm>
            <a:prstGeom prst="cube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xrootd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966644" y="5345668"/>
            <a:ext cx="5891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Qserv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 worker nodes reside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only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 at the leaves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Each identified by a dynamic set of arbitrary names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974032" y="1828800"/>
            <a:ext cx="283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Replicated &amp; Load Balanced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277" grpId="0"/>
      <p:bldP spid="278" grpId="0"/>
      <p:bldP spid="279" grpId="0"/>
      <p:bldP spid="298" grpId="0"/>
      <p:bldP spid="2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2057400" y="4114800"/>
            <a:ext cx="4724400" cy="685800"/>
            <a:chOff x="2057400" y="4495800"/>
            <a:chExt cx="4724400" cy="685800"/>
          </a:xfrm>
        </p:grpSpPr>
        <p:sp>
          <p:nvSpPr>
            <p:cNvPr id="133" name="Isosceles Triangle 132"/>
            <p:cNvSpPr/>
            <p:nvPr/>
          </p:nvSpPr>
          <p:spPr bwMode="auto">
            <a:xfrm>
              <a:off x="2057400" y="4495800"/>
              <a:ext cx="2133600" cy="685800"/>
            </a:xfrm>
            <a:prstGeom prst="triangle">
              <a:avLst/>
            </a:prstGeom>
            <a:solidFill>
              <a:srgbClr val="FFFF00"/>
            </a:solidFill>
            <a:ln w="38100"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34" name="Isosceles Triangle 133"/>
            <p:cNvSpPr/>
            <p:nvPr/>
          </p:nvSpPr>
          <p:spPr bwMode="auto">
            <a:xfrm>
              <a:off x="4648200" y="4495800"/>
              <a:ext cx="2133600" cy="685800"/>
            </a:xfrm>
            <a:prstGeom prst="triangle">
              <a:avLst/>
            </a:prstGeom>
            <a:solidFill>
              <a:srgbClr val="FFFF00"/>
            </a:solidFill>
            <a:ln w="38100"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</p:grpSp>
      <p:sp>
        <p:nvSpPr>
          <p:cNvPr id="132" name="Isosceles Triangle 131"/>
          <p:cNvSpPr/>
          <p:nvPr/>
        </p:nvSpPr>
        <p:spPr bwMode="auto">
          <a:xfrm>
            <a:off x="2514600" y="3505200"/>
            <a:ext cx="3886200" cy="609600"/>
          </a:xfrm>
          <a:prstGeom prst="triangle">
            <a:avLst/>
          </a:prstGeom>
          <a:solidFill>
            <a:srgbClr val="FFFF00"/>
          </a:solidFill>
          <a:ln w="38100"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Open Sans" pitchFamily="34" charset="0"/>
              <a:ea typeface="ヒラギノ角ゴ ProN W3" charset="0"/>
              <a:cs typeface="ヒラギノ角ゴ ProN W3" charset="0"/>
              <a:sym typeface="Open 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WYSIWYG Scalable Access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4343400" y="2359223"/>
            <a:ext cx="1756297" cy="841177"/>
            <a:chOff x="3505200" y="1597223"/>
            <a:chExt cx="1756297" cy="841177"/>
          </a:xfrm>
        </p:grpSpPr>
        <p:sp>
          <p:nvSpPr>
            <p:cNvPr id="5" name="TextBox 4"/>
            <p:cNvSpPr txBox="1"/>
            <p:nvPr/>
          </p:nvSpPr>
          <p:spPr>
            <a:xfrm>
              <a:off x="4419600" y="1597223"/>
              <a:ext cx="841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400" b="1" i="1" dirty="0" smtClean="0">
                  <a:solidFill>
                    <a:srgbClr val="0033CC"/>
                  </a:solidFill>
                </a:rPr>
                <a:t>redirect</a:t>
              </a:r>
            </a:p>
          </p:txBody>
        </p:sp>
        <p:sp>
          <p:nvSpPr>
            <p:cNvPr id="6" name="Arc 5"/>
            <p:cNvSpPr/>
            <p:nvPr/>
          </p:nvSpPr>
          <p:spPr bwMode="auto">
            <a:xfrm rot="10800000" flipV="1">
              <a:off x="3505200" y="1752600"/>
              <a:ext cx="685800" cy="685800"/>
            </a:xfrm>
            <a:prstGeom prst="arc">
              <a:avLst/>
            </a:prstGeom>
            <a:noFill/>
            <a:ln w="28575">
              <a:solidFill>
                <a:srgbClr val="0033CC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6" idx="2"/>
            </p:cNvCxnSpPr>
            <p:nvPr/>
          </p:nvCxnSpPr>
          <p:spPr bwMode="auto">
            <a:xfrm>
              <a:off x="3505200" y="2095500"/>
              <a:ext cx="0" cy="19050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0033CC"/>
              </a:solidFill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 bwMode="auto">
            <a:xfrm>
              <a:off x="3848100" y="1752600"/>
              <a:ext cx="571500" cy="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0033CC"/>
              </a:solidFill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>
            <a:off x="3276600" y="2206823"/>
            <a:ext cx="2710887" cy="1526977"/>
            <a:chOff x="2438400" y="1444823"/>
            <a:chExt cx="2710887" cy="1526977"/>
          </a:xfrm>
        </p:grpSpPr>
        <p:grpSp>
          <p:nvGrpSpPr>
            <p:cNvPr id="10" name="Group 206"/>
            <p:cNvGrpSpPr/>
            <p:nvPr/>
          </p:nvGrpSpPr>
          <p:grpSpPr>
            <a:xfrm>
              <a:off x="2438400" y="1600200"/>
              <a:ext cx="1981200" cy="1371600"/>
              <a:chOff x="2438400" y="1600200"/>
              <a:chExt cx="1981200" cy="1371600"/>
            </a:xfrm>
          </p:grpSpPr>
          <p:sp>
            <p:nvSpPr>
              <p:cNvPr id="12" name="Arc 11"/>
              <p:cNvSpPr/>
              <p:nvPr/>
            </p:nvSpPr>
            <p:spPr bwMode="auto">
              <a:xfrm rot="16200000">
                <a:off x="2438400" y="1600200"/>
                <a:ext cx="685800" cy="685800"/>
              </a:xfrm>
              <a:prstGeom prst="arc">
                <a:avLst/>
              </a:prstGeom>
              <a:noFill/>
              <a:ln w="28575">
                <a:solidFill>
                  <a:srgbClr val="C0000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cxnSp>
            <p:nvCxnSpPr>
              <p:cNvPr id="13" name="Straight Arrow Connector 12"/>
              <p:cNvCxnSpPr>
                <a:stCxn id="12" idx="2"/>
              </p:cNvCxnSpPr>
              <p:nvPr/>
            </p:nvCxnSpPr>
            <p:spPr bwMode="auto">
              <a:xfrm>
                <a:off x="2781300" y="1600200"/>
                <a:ext cx="1638300" cy="0"/>
              </a:xfrm>
              <a:prstGeom prst="straightConnector1">
                <a:avLst/>
              </a:prstGeom>
              <a:solidFill>
                <a:srgbClr val="EBEBEB"/>
              </a:solidFill>
              <a:ln w="28575">
                <a:solidFill>
                  <a:srgbClr val="C00000"/>
                </a:solidFill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2438400" y="1943101"/>
                <a:ext cx="0" cy="1028699"/>
              </a:xfrm>
              <a:prstGeom prst="straightConnector1">
                <a:avLst/>
              </a:prstGeom>
              <a:solidFill>
                <a:srgbClr val="EBEBEB"/>
              </a:solidFill>
              <a:ln w="28575">
                <a:solidFill>
                  <a:srgbClr val="C00000"/>
                </a:solidFill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1" name="TextBox 10"/>
            <p:cNvSpPr txBox="1"/>
            <p:nvPr/>
          </p:nvSpPr>
          <p:spPr>
            <a:xfrm>
              <a:off x="4419600" y="1444823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open()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0" y="2057400"/>
            <a:ext cx="3051697" cy="1676400"/>
            <a:chOff x="2209800" y="1295400"/>
            <a:chExt cx="3051697" cy="1676400"/>
          </a:xfrm>
        </p:grpSpPr>
        <p:sp>
          <p:nvSpPr>
            <p:cNvPr id="16" name="Arc 15"/>
            <p:cNvSpPr/>
            <p:nvPr/>
          </p:nvSpPr>
          <p:spPr bwMode="auto">
            <a:xfrm rot="10800000" flipV="1">
              <a:off x="2209800" y="1447799"/>
              <a:ext cx="685800" cy="685800"/>
            </a:xfrm>
            <a:prstGeom prst="arc">
              <a:avLst/>
            </a:prstGeom>
            <a:noFill/>
            <a:ln w="28575">
              <a:solidFill>
                <a:srgbClr val="0033CC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6" idx="2"/>
            </p:cNvCxnSpPr>
            <p:nvPr/>
          </p:nvCxnSpPr>
          <p:spPr bwMode="auto">
            <a:xfrm>
              <a:off x="2209800" y="1790699"/>
              <a:ext cx="0" cy="1181101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0033CC"/>
              </a:solidFill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2514600" y="1447800"/>
              <a:ext cx="1905000" cy="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0033CC"/>
              </a:solidFill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4419600" y="1295400"/>
              <a:ext cx="841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400" b="1" i="1" dirty="0" smtClean="0">
                  <a:solidFill>
                    <a:srgbClr val="0033CC"/>
                  </a:solidFill>
                </a:rPr>
                <a:t>redirect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62200" y="1905000"/>
            <a:ext cx="3625287" cy="2476499"/>
            <a:chOff x="1524000" y="1143000"/>
            <a:chExt cx="3625287" cy="2476499"/>
          </a:xfrm>
        </p:grpSpPr>
        <p:sp>
          <p:nvSpPr>
            <p:cNvPr id="21" name="Arc 20"/>
            <p:cNvSpPr/>
            <p:nvPr/>
          </p:nvSpPr>
          <p:spPr bwMode="auto">
            <a:xfrm rot="16200000">
              <a:off x="1524000" y="1295401"/>
              <a:ext cx="685800" cy="685800"/>
            </a:xfrm>
            <a:prstGeom prst="arc">
              <a:avLst/>
            </a:prstGeom>
            <a:noFill/>
            <a:ln w="28575">
              <a:solidFill>
                <a:srgbClr val="C00000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866900" y="1295400"/>
              <a:ext cx="2552700" cy="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>
              <a:stCxn id="21" idx="0"/>
            </p:cNvCxnSpPr>
            <p:nvPr/>
          </p:nvCxnSpPr>
          <p:spPr bwMode="auto">
            <a:xfrm>
              <a:off x="1524000" y="1638301"/>
              <a:ext cx="0" cy="1981198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C00000"/>
              </a:solidFill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4419600" y="1143000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open()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62400" y="3014908"/>
            <a:ext cx="914400" cy="490210"/>
            <a:chOff x="3657600" y="1795790"/>
            <a:chExt cx="914400" cy="490210"/>
          </a:xfrm>
        </p:grpSpPr>
        <p:grpSp>
          <p:nvGrpSpPr>
            <p:cNvPr id="26" name="Group 268"/>
            <p:cNvGrpSpPr/>
            <p:nvPr/>
          </p:nvGrpSpPr>
          <p:grpSpPr>
            <a:xfrm>
              <a:off x="3886200" y="1828800"/>
              <a:ext cx="457200" cy="457200"/>
              <a:chOff x="5105400" y="1828800"/>
              <a:chExt cx="457200" cy="4572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27" name="Group 267"/>
            <p:cNvGrpSpPr/>
            <p:nvPr/>
          </p:nvGrpSpPr>
          <p:grpSpPr>
            <a:xfrm>
              <a:off x="3657600" y="1795790"/>
              <a:ext cx="914400" cy="490210"/>
              <a:chOff x="4876800" y="1795790"/>
              <a:chExt cx="914400" cy="490210"/>
            </a:xfrm>
          </p:grpSpPr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32" name="Group 589"/>
          <p:cNvGrpSpPr/>
          <p:nvPr/>
        </p:nvGrpSpPr>
        <p:grpSpPr>
          <a:xfrm>
            <a:off x="2667000" y="3662649"/>
            <a:ext cx="3505200" cy="490210"/>
            <a:chOff x="2590800" y="2412102"/>
            <a:chExt cx="3505200" cy="490210"/>
          </a:xfrm>
        </p:grpSpPr>
        <p:grpSp>
          <p:nvGrpSpPr>
            <p:cNvPr id="33" name="Group 270"/>
            <p:cNvGrpSpPr/>
            <p:nvPr/>
          </p:nvGrpSpPr>
          <p:grpSpPr>
            <a:xfrm>
              <a:off x="2819400" y="2428607"/>
              <a:ext cx="457200" cy="457200"/>
              <a:chOff x="5105400" y="1828800"/>
              <a:chExt cx="457200" cy="457200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34" name="Group 273"/>
            <p:cNvGrpSpPr/>
            <p:nvPr/>
          </p:nvGrpSpPr>
          <p:grpSpPr>
            <a:xfrm>
              <a:off x="2590800" y="2412102"/>
              <a:ext cx="914400" cy="490210"/>
              <a:chOff x="4876800" y="1795790"/>
              <a:chExt cx="914400" cy="490210"/>
            </a:xfrm>
          </p:grpSpPr>
          <p:sp>
            <p:nvSpPr>
              <p:cNvPr id="62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63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35" name="Group 294"/>
            <p:cNvGrpSpPr/>
            <p:nvPr/>
          </p:nvGrpSpPr>
          <p:grpSpPr>
            <a:xfrm>
              <a:off x="5410200" y="2428607"/>
              <a:ext cx="457200" cy="457200"/>
              <a:chOff x="5105400" y="1828800"/>
              <a:chExt cx="457200" cy="457200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5105400" y="1828800"/>
                <a:ext cx="457200" cy="228600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5105400" y="2057400"/>
                <a:ext cx="457200" cy="2286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666666"/>
                  </a:solidFill>
                  <a:effectLst/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endParaRPr>
              </a:p>
            </p:txBody>
          </p:sp>
        </p:grpSp>
        <p:grpSp>
          <p:nvGrpSpPr>
            <p:cNvPr id="36" name="Group 297"/>
            <p:cNvGrpSpPr/>
            <p:nvPr/>
          </p:nvGrpSpPr>
          <p:grpSpPr>
            <a:xfrm>
              <a:off x="5181600" y="2412102"/>
              <a:ext cx="914400" cy="490210"/>
              <a:chOff x="4876800" y="1795790"/>
              <a:chExt cx="914400" cy="490210"/>
            </a:xfrm>
          </p:grpSpPr>
          <p:sp>
            <p:nvSpPr>
              <p:cNvPr id="58" name="Text Box 6"/>
              <p:cNvSpPr txBox="1">
                <a:spLocks noChangeArrowheads="1"/>
              </p:cNvSpPr>
              <p:nvPr/>
            </p:nvSpPr>
            <p:spPr bwMode="auto">
              <a:xfrm>
                <a:off x="4876800" y="1795790"/>
                <a:ext cx="9144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xrootd</a:t>
                </a:r>
                <a:endParaRPr lang="en-US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  <p:sp>
            <p:nvSpPr>
              <p:cNvPr id="59" name="Text Box 4"/>
              <p:cNvSpPr txBox="1">
                <a:spLocks noChangeArrowheads="1"/>
              </p:cNvSpPr>
              <p:nvPr/>
            </p:nvSpPr>
            <p:spPr bwMode="auto">
              <a:xfrm>
                <a:off x="4991100" y="2024390"/>
                <a:ext cx="685800" cy="2616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  <a:flatTx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rPr>
                  <a:t>cmsd</a:t>
                </a:r>
                <a:endParaRPr lang="en-US" sz="11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endParaRPr>
              </a:p>
            </p:txBody>
          </p:sp>
        </p:grpSp>
        <p:grpSp>
          <p:nvGrpSpPr>
            <p:cNvPr id="37" name="Group 556"/>
            <p:cNvGrpSpPr/>
            <p:nvPr/>
          </p:nvGrpSpPr>
          <p:grpSpPr>
            <a:xfrm>
              <a:off x="3352800" y="2590800"/>
              <a:ext cx="609600" cy="204788"/>
              <a:chOff x="4343400" y="2667000"/>
              <a:chExt cx="609600" cy="204788"/>
            </a:xfrm>
          </p:grpSpPr>
          <p:sp>
            <p:nvSpPr>
              <p:cNvPr id="52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" name="Group 557"/>
            <p:cNvGrpSpPr/>
            <p:nvPr/>
          </p:nvGrpSpPr>
          <p:grpSpPr>
            <a:xfrm>
              <a:off x="4038600" y="2590800"/>
              <a:ext cx="609600" cy="204788"/>
              <a:chOff x="4343400" y="2667000"/>
              <a:chExt cx="609600" cy="204788"/>
            </a:xfrm>
          </p:grpSpPr>
          <p:sp>
            <p:nvSpPr>
              <p:cNvPr id="46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558"/>
            <p:cNvGrpSpPr/>
            <p:nvPr/>
          </p:nvGrpSpPr>
          <p:grpSpPr>
            <a:xfrm>
              <a:off x="4724400" y="2590800"/>
              <a:ext cx="609600" cy="204788"/>
              <a:chOff x="4343400" y="2667000"/>
              <a:chExt cx="609600" cy="204788"/>
            </a:xfrm>
          </p:grpSpPr>
          <p:sp>
            <p:nvSpPr>
              <p:cNvPr id="40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66" name="Straight Connector 65"/>
          <p:cNvCxnSpPr/>
          <p:nvPr/>
        </p:nvCxnSpPr>
        <p:spPr bwMode="auto">
          <a:xfrm flipH="1" flipV="1">
            <a:off x="4419600" y="3505118"/>
            <a:ext cx="12954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V="1">
            <a:off x="3124200" y="3505118"/>
            <a:ext cx="12954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3745005" y="3576109"/>
            <a:ext cx="142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Lucida Console" pitchFamily="49" charset="0"/>
              </a:rPr>
              <a:t>64</a:t>
            </a:r>
            <a:r>
              <a:rPr lang="en-US" sz="1200" baseline="30000" dirty="0" smtClean="0">
                <a:solidFill>
                  <a:schemeClr val="tx2"/>
                </a:solidFill>
                <a:latin typeface="Lucida Console" pitchFamily="49" charset="0"/>
              </a:rPr>
              <a:t>1 </a:t>
            </a:r>
            <a:r>
              <a:rPr lang="en-US" sz="1200" dirty="0" smtClean="0">
                <a:solidFill>
                  <a:schemeClr val="tx2"/>
                </a:solidFill>
                <a:latin typeface="Lucida Console" pitchFamily="49" charset="0"/>
              </a:rPr>
              <a:t>=       64</a:t>
            </a:r>
            <a:endParaRPr lang="en-US" sz="1200" dirty="0">
              <a:solidFill>
                <a:schemeClr val="tx2"/>
              </a:solidFill>
              <a:latin typeface="Lucida Console" pitchFamily="49" charset="0"/>
            </a:endParaRPr>
          </a:p>
        </p:txBody>
      </p:sp>
      <p:grpSp>
        <p:nvGrpSpPr>
          <p:cNvPr id="69" name="Group 590"/>
          <p:cNvGrpSpPr/>
          <p:nvPr/>
        </p:nvGrpSpPr>
        <p:grpSpPr>
          <a:xfrm>
            <a:off x="2057400" y="4310390"/>
            <a:ext cx="4724400" cy="490210"/>
            <a:chOff x="1981200" y="3044919"/>
            <a:chExt cx="4724400" cy="490210"/>
          </a:xfrm>
        </p:grpSpPr>
        <p:grpSp>
          <p:nvGrpSpPr>
            <p:cNvPr id="70" name="Group 334"/>
            <p:cNvGrpSpPr/>
            <p:nvPr/>
          </p:nvGrpSpPr>
          <p:grpSpPr>
            <a:xfrm>
              <a:off x="4038600" y="3200400"/>
              <a:ext cx="609600" cy="204788"/>
              <a:chOff x="4343400" y="2667000"/>
              <a:chExt cx="609600" cy="204788"/>
            </a:xfrm>
          </p:grpSpPr>
          <p:sp>
            <p:nvSpPr>
              <p:cNvPr id="113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" name="Group 343"/>
            <p:cNvGrpSpPr/>
            <p:nvPr/>
          </p:nvGrpSpPr>
          <p:grpSpPr>
            <a:xfrm>
              <a:off x="4572000" y="3044919"/>
              <a:ext cx="914400" cy="490210"/>
              <a:chOff x="2286000" y="3014990"/>
              <a:chExt cx="914400" cy="490210"/>
            </a:xfrm>
          </p:grpSpPr>
          <p:grpSp>
            <p:nvGrpSpPr>
              <p:cNvPr id="107" name="Group 358"/>
              <p:cNvGrpSpPr/>
              <p:nvPr/>
            </p:nvGrpSpPr>
            <p:grpSpPr>
              <a:xfrm>
                <a:off x="2514600" y="3048000"/>
                <a:ext cx="457200" cy="457200"/>
                <a:chOff x="5105400" y="1828800"/>
                <a:chExt cx="457200" cy="457200"/>
              </a:xfrm>
            </p:grpSpPr>
            <p:sp>
              <p:nvSpPr>
                <p:cNvPr id="111" name="Rectangle 110"/>
                <p:cNvSpPr/>
                <p:nvPr/>
              </p:nvSpPr>
              <p:spPr bwMode="auto">
                <a:xfrm>
                  <a:off x="5105400" y="1828800"/>
                  <a:ext cx="457200" cy="228600"/>
                </a:xfrm>
                <a:prstGeom prst="rect">
                  <a:avLst/>
                </a:prstGeom>
                <a:solidFill>
                  <a:srgbClr val="00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  <p:sp>
              <p:nvSpPr>
                <p:cNvPr id="112" name="Rectangle 104"/>
                <p:cNvSpPr/>
                <p:nvPr/>
              </p:nvSpPr>
              <p:spPr bwMode="auto">
                <a:xfrm>
                  <a:off x="5105400" y="2057400"/>
                  <a:ext cx="457200" cy="22860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</p:grpSp>
          <p:grpSp>
            <p:nvGrpSpPr>
              <p:cNvPr id="108" name="Group 359"/>
              <p:cNvGrpSpPr/>
              <p:nvPr/>
            </p:nvGrpSpPr>
            <p:grpSpPr>
              <a:xfrm>
                <a:off x="2286000" y="3014990"/>
                <a:ext cx="914400" cy="490210"/>
                <a:chOff x="4876800" y="1795790"/>
                <a:chExt cx="914400" cy="490210"/>
              </a:xfrm>
            </p:grpSpPr>
            <p:sp>
              <p:nvSpPr>
                <p:cNvPr id="10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76800" y="1795790"/>
                  <a:ext cx="9144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xrootd</a:t>
                  </a:r>
                  <a:endPara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  <p:sp>
              <p:nvSpPr>
                <p:cNvPr id="1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91100" y="2024390"/>
                  <a:ext cx="6858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cmsd</a:t>
                  </a:r>
                  <a:endParaRPr lang="en-US" sz="11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</p:grpSp>
        </p:grpSp>
        <p:grpSp>
          <p:nvGrpSpPr>
            <p:cNvPr id="72" name="Group 344"/>
            <p:cNvGrpSpPr/>
            <p:nvPr/>
          </p:nvGrpSpPr>
          <p:grpSpPr>
            <a:xfrm>
              <a:off x="5791200" y="3044919"/>
              <a:ext cx="914400" cy="490210"/>
              <a:chOff x="5791200" y="2971800"/>
              <a:chExt cx="914400" cy="490210"/>
            </a:xfrm>
          </p:grpSpPr>
          <p:grpSp>
            <p:nvGrpSpPr>
              <p:cNvPr id="101" name="Group 352"/>
              <p:cNvGrpSpPr/>
              <p:nvPr/>
            </p:nvGrpSpPr>
            <p:grpSpPr>
              <a:xfrm>
                <a:off x="6019800" y="3004810"/>
                <a:ext cx="457200" cy="457200"/>
                <a:chOff x="5105400" y="1828800"/>
                <a:chExt cx="457200" cy="457200"/>
              </a:xfrm>
            </p:grpSpPr>
            <p:sp>
              <p:nvSpPr>
                <p:cNvPr id="105" name="Rectangle 104"/>
                <p:cNvSpPr/>
                <p:nvPr/>
              </p:nvSpPr>
              <p:spPr bwMode="auto">
                <a:xfrm>
                  <a:off x="5105400" y="1828800"/>
                  <a:ext cx="457200" cy="228600"/>
                </a:xfrm>
                <a:prstGeom prst="rect">
                  <a:avLst/>
                </a:prstGeom>
                <a:solidFill>
                  <a:srgbClr val="00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  <p:sp>
              <p:nvSpPr>
                <p:cNvPr id="106" name="Rectangle 98"/>
                <p:cNvSpPr/>
                <p:nvPr/>
              </p:nvSpPr>
              <p:spPr bwMode="auto">
                <a:xfrm>
                  <a:off x="5105400" y="2057400"/>
                  <a:ext cx="457200" cy="22860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</p:grpSp>
          <p:grpSp>
            <p:nvGrpSpPr>
              <p:cNvPr id="102" name="Group 353"/>
              <p:cNvGrpSpPr/>
              <p:nvPr/>
            </p:nvGrpSpPr>
            <p:grpSpPr>
              <a:xfrm>
                <a:off x="5791200" y="2971800"/>
                <a:ext cx="914400" cy="490210"/>
                <a:chOff x="4876800" y="1795790"/>
                <a:chExt cx="914400" cy="490210"/>
              </a:xfrm>
            </p:grpSpPr>
            <p:sp>
              <p:nvSpPr>
                <p:cNvPr id="10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76800" y="1795790"/>
                  <a:ext cx="9144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xrootd</a:t>
                  </a:r>
                  <a:endPara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  <p:sp>
              <p:nvSpPr>
                <p:cNvPr id="10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91100" y="2024390"/>
                  <a:ext cx="6858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cmsd</a:t>
                  </a:r>
                  <a:endParaRPr lang="en-US" sz="11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</p:grpSp>
        </p:grpSp>
        <p:grpSp>
          <p:nvGrpSpPr>
            <p:cNvPr id="73" name="Group 345"/>
            <p:cNvGrpSpPr/>
            <p:nvPr/>
          </p:nvGrpSpPr>
          <p:grpSpPr>
            <a:xfrm>
              <a:off x="5334000" y="3187630"/>
              <a:ext cx="609600" cy="204788"/>
              <a:chOff x="4343400" y="2667000"/>
              <a:chExt cx="609600" cy="204788"/>
            </a:xfrm>
          </p:grpSpPr>
          <p:sp>
            <p:nvSpPr>
              <p:cNvPr id="95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" name="Group 409"/>
            <p:cNvGrpSpPr/>
            <p:nvPr/>
          </p:nvGrpSpPr>
          <p:grpSpPr>
            <a:xfrm>
              <a:off x="1981200" y="3044919"/>
              <a:ext cx="914400" cy="490210"/>
              <a:chOff x="2286000" y="3014990"/>
              <a:chExt cx="914400" cy="490210"/>
            </a:xfrm>
          </p:grpSpPr>
          <p:grpSp>
            <p:nvGrpSpPr>
              <p:cNvPr id="89" name="Group 424"/>
              <p:cNvGrpSpPr/>
              <p:nvPr/>
            </p:nvGrpSpPr>
            <p:grpSpPr>
              <a:xfrm>
                <a:off x="2514600" y="3048000"/>
                <a:ext cx="457200" cy="457200"/>
                <a:chOff x="5105400" y="1828800"/>
                <a:chExt cx="457200" cy="457200"/>
              </a:xfrm>
            </p:grpSpPr>
            <p:sp>
              <p:nvSpPr>
                <p:cNvPr id="93" name="Rectangle 92"/>
                <p:cNvSpPr/>
                <p:nvPr/>
              </p:nvSpPr>
              <p:spPr bwMode="auto">
                <a:xfrm>
                  <a:off x="5105400" y="1828800"/>
                  <a:ext cx="457200" cy="228600"/>
                </a:xfrm>
                <a:prstGeom prst="rect">
                  <a:avLst/>
                </a:prstGeom>
                <a:solidFill>
                  <a:srgbClr val="00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  <p:sp>
              <p:nvSpPr>
                <p:cNvPr id="94" name="Rectangle 86"/>
                <p:cNvSpPr/>
                <p:nvPr/>
              </p:nvSpPr>
              <p:spPr bwMode="auto">
                <a:xfrm>
                  <a:off x="5105400" y="2057400"/>
                  <a:ext cx="457200" cy="22860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</p:grpSp>
          <p:grpSp>
            <p:nvGrpSpPr>
              <p:cNvPr id="90" name="Group 425"/>
              <p:cNvGrpSpPr/>
              <p:nvPr/>
            </p:nvGrpSpPr>
            <p:grpSpPr>
              <a:xfrm>
                <a:off x="2286000" y="3014990"/>
                <a:ext cx="914400" cy="490210"/>
                <a:chOff x="4876800" y="1795790"/>
                <a:chExt cx="914400" cy="490210"/>
              </a:xfrm>
            </p:grpSpPr>
            <p:sp>
              <p:nvSpPr>
                <p:cNvPr id="9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76800" y="1795790"/>
                  <a:ext cx="9144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xrootd</a:t>
                  </a:r>
                  <a:endPara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  <p:sp>
              <p:nvSpPr>
                <p:cNvPr id="9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91100" y="2024390"/>
                  <a:ext cx="6858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cmsd</a:t>
                  </a:r>
                  <a:endParaRPr lang="en-US" sz="11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</p:grpSp>
        </p:grpSp>
        <p:grpSp>
          <p:nvGrpSpPr>
            <p:cNvPr id="75" name="Group 410"/>
            <p:cNvGrpSpPr/>
            <p:nvPr/>
          </p:nvGrpSpPr>
          <p:grpSpPr>
            <a:xfrm>
              <a:off x="3200400" y="3044919"/>
              <a:ext cx="914400" cy="490210"/>
              <a:chOff x="5791200" y="2971800"/>
              <a:chExt cx="914400" cy="490210"/>
            </a:xfrm>
          </p:grpSpPr>
          <p:grpSp>
            <p:nvGrpSpPr>
              <p:cNvPr id="83" name="Group 418"/>
              <p:cNvGrpSpPr/>
              <p:nvPr/>
            </p:nvGrpSpPr>
            <p:grpSpPr>
              <a:xfrm>
                <a:off x="6019800" y="3004810"/>
                <a:ext cx="457200" cy="457200"/>
                <a:chOff x="5105400" y="1828800"/>
                <a:chExt cx="457200" cy="457200"/>
              </a:xfrm>
            </p:grpSpPr>
            <p:sp>
              <p:nvSpPr>
                <p:cNvPr id="87" name="Rectangle 86"/>
                <p:cNvSpPr/>
                <p:nvPr/>
              </p:nvSpPr>
              <p:spPr bwMode="auto">
                <a:xfrm>
                  <a:off x="5105400" y="1828800"/>
                  <a:ext cx="457200" cy="228600"/>
                </a:xfrm>
                <a:prstGeom prst="rect">
                  <a:avLst/>
                </a:prstGeom>
                <a:solidFill>
                  <a:srgbClr val="0033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  <p:sp>
              <p:nvSpPr>
                <p:cNvPr id="88" name="Rectangle 80"/>
                <p:cNvSpPr/>
                <p:nvPr/>
              </p:nvSpPr>
              <p:spPr bwMode="auto">
                <a:xfrm>
                  <a:off x="5105400" y="2057400"/>
                  <a:ext cx="457200" cy="22860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600" b="0" i="0" u="none" strike="noStrike" cap="none" normalizeH="0" baseline="0" smtClean="0">
                    <a:ln>
                      <a:noFill/>
                    </a:ln>
                    <a:solidFill>
                      <a:srgbClr val="666666"/>
                    </a:solidFill>
                    <a:effectLst/>
                    <a:latin typeface="Open Sans" pitchFamily="34" charset="0"/>
                    <a:ea typeface="ヒラギノ角ゴ ProN W3" charset="0"/>
                    <a:cs typeface="ヒラギノ角ゴ ProN W3" charset="0"/>
                    <a:sym typeface="Open Sans" pitchFamily="34" charset="0"/>
                  </a:endParaRPr>
                </a:p>
              </p:txBody>
            </p:sp>
          </p:grpSp>
          <p:grpSp>
            <p:nvGrpSpPr>
              <p:cNvPr id="84" name="Group 419"/>
              <p:cNvGrpSpPr/>
              <p:nvPr/>
            </p:nvGrpSpPr>
            <p:grpSpPr>
              <a:xfrm>
                <a:off x="5791200" y="2971800"/>
                <a:ext cx="914400" cy="490210"/>
                <a:chOff x="4876800" y="1795790"/>
                <a:chExt cx="914400" cy="490210"/>
              </a:xfrm>
            </p:grpSpPr>
            <p:sp>
              <p:nvSpPr>
                <p:cNvPr id="8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876800" y="1795790"/>
                  <a:ext cx="9144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xrootd</a:t>
                  </a:r>
                  <a:endParaRPr lang="en-US" sz="11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  <p:sp>
              <p:nvSpPr>
                <p:cNvPr id="8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91100" y="2024390"/>
                  <a:ext cx="685800" cy="2616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  <a:flatTx/>
                </a:bodyPr>
                <a:lstStyle/>
                <a:p>
                  <a:pPr algn="ctr"/>
                  <a:r>
                    <a:rPr lang="en-US" sz="1100" b="1" dirty="0" smtClean="0">
                      <a:solidFill>
                        <a:schemeClr val="tx2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j-lt"/>
                    </a:rPr>
                    <a:t>cmsd</a:t>
                  </a:r>
                  <a:endParaRPr lang="en-US" sz="11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j-lt"/>
                  </a:endParaRPr>
                </a:p>
              </p:txBody>
            </p:sp>
          </p:grpSp>
        </p:grpSp>
        <p:grpSp>
          <p:nvGrpSpPr>
            <p:cNvPr id="76" name="Group 411"/>
            <p:cNvGrpSpPr/>
            <p:nvPr/>
          </p:nvGrpSpPr>
          <p:grpSpPr>
            <a:xfrm>
              <a:off x="2743200" y="3187630"/>
              <a:ext cx="609600" cy="204788"/>
              <a:chOff x="4343400" y="2667000"/>
              <a:chExt cx="609600" cy="204788"/>
            </a:xfrm>
          </p:grpSpPr>
          <p:sp>
            <p:nvSpPr>
              <p:cNvPr id="77" name="AutoShape 122"/>
              <p:cNvSpPr>
                <a:spLocks noChangeArrowheads="1"/>
              </p:cNvSpPr>
              <p:nvPr/>
            </p:nvSpPr>
            <p:spPr bwMode="auto">
              <a:xfrm>
                <a:off x="43434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AutoShape 121"/>
              <p:cNvSpPr>
                <a:spLocks noChangeArrowheads="1"/>
              </p:cNvSpPr>
              <p:nvPr/>
            </p:nvSpPr>
            <p:spPr bwMode="auto">
              <a:xfrm>
                <a:off x="43434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AutoShape 125"/>
              <p:cNvSpPr>
                <a:spLocks noChangeArrowheads="1"/>
              </p:cNvSpPr>
              <p:nvPr/>
            </p:nvSpPr>
            <p:spPr bwMode="auto">
              <a:xfrm>
                <a:off x="45720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AutoShape 126"/>
              <p:cNvSpPr>
                <a:spLocks noChangeArrowheads="1"/>
              </p:cNvSpPr>
              <p:nvPr/>
            </p:nvSpPr>
            <p:spPr bwMode="auto">
              <a:xfrm>
                <a:off x="45720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AutoShape 128"/>
              <p:cNvSpPr>
                <a:spLocks noChangeArrowheads="1"/>
              </p:cNvSpPr>
              <p:nvPr/>
            </p:nvSpPr>
            <p:spPr bwMode="auto">
              <a:xfrm>
                <a:off x="4800600" y="2743200"/>
                <a:ext cx="152400" cy="128588"/>
              </a:xfrm>
              <a:prstGeom prst="cube">
                <a:avLst>
                  <a:gd name="adj" fmla="val 25000"/>
                </a:avLst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utoShape 129"/>
              <p:cNvSpPr>
                <a:spLocks noChangeArrowheads="1"/>
              </p:cNvSpPr>
              <p:nvPr/>
            </p:nvSpPr>
            <p:spPr bwMode="auto">
              <a:xfrm>
                <a:off x="4800600" y="2667000"/>
                <a:ext cx="152400" cy="109538"/>
              </a:xfrm>
              <a:prstGeom prst="cube">
                <a:avLst>
                  <a:gd name="adj" fmla="val 25000"/>
                </a:avLst>
              </a:prstGeom>
              <a:solidFill>
                <a:srgbClr val="0033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19" name="Straight Connector 118"/>
          <p:cNvCxnSpPr/>
          <p:nvPr/>
        </p:nvCxnSpPr>
        <p:spPr bwMode="auto">
          <a:xfrm flipV="1">
            <a:off x="5105400" y="4157908"/>
            <a:ext cx="6096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flipH="1" flipV="1">
            <a:off x="5715000" y="4162957"/>
            <a:ext cx="6096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2514600" y="4157908"/>
            <a:ext cx="6096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flipH="1" flipV="1">
            <a:off x="3124200" y="4162957"/>
            <a:ext cx="609600" cy="157531"/>
          </a:xfrm>
          <a:prstGeom prst="line">
            <a:avLst/>
          </a:prstGeom>
          <a:solidFill>
            <a:srgbClr val="EBEBEB"/>
          </a:solidFill>
          <a:ln w="38100">
            <a:solidFill>
              <a:schemeClr val="tx2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Box 54"/>
          <p:cNvSpPr txBox="1"/>
          <p:nvPr/>
        </p:nvSpPr>
        <p:spPr>
          <a:xfrm>
            <a:off x="3745005" y="4109509"/>
            <a:ext cx="142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Lucida Console" pitchFamily="49" charset="0"/>
              </a:rPr>
              <a:t>64</a:t>
            </a:r>
            <a:r>
              <a:rPr lang="en-US" sz="1200" baseline="30000" dirty="0" smtClean="0">
                <a:solidFill>
                  <a:schemeClr val="tx2"/>
                </a:solidFill>
                <a:latin typeface="Lucida Console" pitchFamily="49" charset="0"/>
              </a:rPr>
              <a:t>2 </a:t>
            </a:r>
            <a:r>
              <a:rPr lang="en-US" sz="1200" dirty="0" smtClean="0">
                <a:solidFill>
                  <a:schemeClr val="tx2"/>
                </a:solidFill>
                <a:latin typeface="Lucida Console" pitchFamily="49" charset="0"/>
              </a:rPr>
              <a:t>=     4096</a:t>
            </a:r>
            <a:endParaRPr lang="en-US" sz="1200" dirty="0">
              <a:solidFill>
                <a:schemeClr val="tx2"/>
              </a:solidFill>
              <a:latin typeface="Lucida Console" pitchFamily="49" charset="0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6019800" y="1905000"/>
            <a:ext cx="838200" cy="914400"/>
            <a:chOff x="5105400" y="1143000"/>
            <a:chExt cx="838200" cy="914400"/>
          </a:xfrm>
        </p:grpSpPr>
        <p:sp>
          <p:nvSpPr>
            <p:cNvPr id="125" name="Rounded Rectangle 124"/>
            <p:cNvSpPr/>
            <p:nvPr/>
          </p:nvSpPr>
          <p:spPr bwMode="auto">
            <a:xfrm>
              <a:off x="5181600" y="1143000"/>
              <a:ext cx="685800" cy="914400"/>
            </a:xfrm>
            <a:prstGeom prst="roundRect">
              <a:avLst/>
            </a:prstGeom>
            <a:solidFill>
              <a:srgbClr val="EBEBEB"/>
            </a:solidFill>
            <a:ln w="38100">
              <a:solidFill>
                <a:srgbClr val="C00000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105400" y="1415534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495800" y="2511623"/>
            <a:ext cx="1491687" cy="841177"/>
            <a:chOff x="3657600" y="1749623"/>
            <a:chExt cx="1491687" cy="841177"/>
          </a:xfrm>
        </p:grpSpPr>
        <p:sp>
          <p:nvSpPr>
            <p:cNvPr id="128" name="Arc 127"/>
            <p:cNvSpPr/>
            <p:nvPr/>
          </p:nvSpPr>
          <p:spPr bwMode="auto">
            <a:xfrm rot="16200000">
              <a:off x="3657600" y="1905000"/>
              <a:ext cx="685800" cy="685800"/>
            </a:xfrm>
            <a:prstGeom prst="arc">
              <a:avLst/>
            </a:prstGeom>
            <a:noFill/>
            <a:ln w="28575">
              <a:solidFill>
                <a:srgbClr val="C00000"/>
              </a:solidFill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  <p:cxnSp>
          <p:nvCxnSpPr>
            <p:cNvPr id="129" name="Straight Arrow Connector 128"/>
            <p:cNvCxnSpPr>
              <a:stCxn id="128" idx="2"/>
            </p:cNvCxnSpPr>
            <p:nvPr/>
          </p:nvCxnSpPr>
          <p:spPr bwMode="auto">
            <a:xfrm>
              <a:off x="4000500" y="1905000"/>
              <a:ext cx="419100" cy="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Arrow Connector 129"/>
            <p:cNvCxnSpPr/>
            <p:nvPr/>
          </p:nvCxnSpPr>
          <p:spPr bwMode="auto">
            <a:xfrm>
              <a:off x="3657600" y="2209800"/>
              <a:ext cx="0" cy="114300"/>
            </a:xfrm>
            <a:prstGeom prst="straightConnector1">
              <a:avLst/>
            </a:prstGeom>
            <a:solidFill>
              <a:srgbClr val="EBEBEB"/>
            </a:solidFill>
            <a:ln w="28575">
              <a:solidFill>
                <a:srgbClr val="C00000"/>
              </a:solidFill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1" name="TextBox 130"/>
            <p:cNvSpPr txBox="1"/>
            <p:nvPr/>
          </p:nvSpPr>
          <p:spPr>
            <a:xfrm>
              <a:off x="4419600" y="1749623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open()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374924" y="381000"/>
            <a:ext cx="1143000" cy="1066800"/>
            <a:chOff x="7467600" y="381000"/>
            <a:chExt cx="1143000" cy="1066800"/>
          </a:xfrm>
        </p:grpSpPr>
        <p:sp>
          <p:nvSpPr>
            <p:cNvPr id="137" name="Cube 136"/>
            <p:cNvSpPr/>
            <p:nvPr/>
          </p:nvSpPr>
          <p:spPr bwMode="auto">
            <a:xfrm>
              <a:off x="7467600" y="838200"/>
              <a:ext cx="1143000" cy="609600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cmsd</a:t>
              </a:r>
            </a:p>
          </p:txBody>
        </p:sp>
        <p:sp>
          <p:nvSpPr>
            <p:cNvPr id="138" name="Cube 137"/>
            <p:cNvSpPr/>
            <p:nvPr/>
          </p:nvSpPr>
          <p:spPr bwMode="auto">
            <a:xfrm>
              <a:off x="7467600" y="381000"/>
              <a:ext cx="1143000" cy="609600"/>
            </a:xfrm>
            <a:prstGeom prst="cube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itchFamily="34" charset="0"/>
                  <a:ea typeface="ヒラギノ角ゴ ProN W3" charset="0"/>
                  <a:cs typeface="ヒラギノ角ゴ ProN W3" charset="0"/>
                  <a:sym typeface="Open Sans" pitchFamily="34" charset="0"/>
                </a:rPr>
                <a:t>xrootd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ヒラギノ角ゴ ProN W3" charset="0"/>
                <a:cs typeface="ヒラギノ角ゴ ProN W3" charset="0"/>
                <a:sym typeface="Open Sans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654837" y="5029200"/>
            <a:ext cx="74858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Request routing is very different from traditional data management models</a:t>
            </a:r>
          </a:p>
          <a:p>
            <a:pPr algn="ctr"/>
            <a:r>
              <a:rPr lang="en-US" sz="1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This implements a structured network of request routers</a:t>
            </a:r>
          </a:p>
          <a:p>
            <a:pPr algn="ctr"/>
            <a:r>
              <a:rPr lang="en-US" sz="1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Capable of automatically recovering from adverse conditions</a:t>
            </a:r>
          </a:p>
          <a:p>
            <a:pPr algn="ctr"/>
            <a:r>
              <a:rPr lang="en-US" sz="16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Much like internet routing</a:t>
            </a:r>
            <a:endParaRPr lang="en-US" sz="16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</p:txBody>
      </p:sp>
      <p:sp>
        <p:nvSpPr>
          <p:cNvPr id="153" name="Multiply 152"/>
          <p:cNvSpPr/>
          <p:nvPr/>
        </p:nvSpPr>
        <p:spPr bwMode="auto">
          <a:xfrm>
            <a:off x="2084832" y="4114800"/>
            <a:ext cx="838200" cy="838200"/>
          </a:xfrm>
          <a:prstGeom prst="mathMultiply">
            <a:avLst/>
          </a:prstGeom>
          <a:solidFill>
            <a:srgbClr val="CC3300">
              <a:alpha val="50196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3733800" y="1905000"/>
            <a:ext cx="2199185" cy="2441377"/>
            <a:chOff x="5791200" y="2816423"/>
            <a:chExt cx="2199185" cy="2441377"/>
          </a:xfrm>
        </p:grpSpPr>
        <p:grpSp>
          <p:nvGrpSpPr>
            <p:cNvPr id="151" name="Group 150"/>
            <p:cNvGrpSpPr/>
            <p:nvPr/>
          </p:nvGrpSpPr>
          <p:grpSpPr>
            <a:xfrm>
              <a:off x="5791200" y="2971800"/>
              <a:ext cx="1539240" cy="2286000"/>
              <a:chOff x="3733800" y="2057400"/>
              <a:chExt cx="1539240" cy="2286000"/>
            </a:xfrm>
          </p:grpSpPr>
          <p:cxnSp>
            <p:nvCxnSpPr>
              <p:cNvPr id="141" name="Straight Connector 140"/>
              <p:cNvCxnSpPr/>
              <p:nvPr/>
            </p:nvCxnSpPr>
            <p:spPr bwMode="auto">
              <a:xfrm>
                <a:off x="4038600" y="2057400"/>
                <a:ext cx="123444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D6009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2" name="Arc 141"/>
              <p:cNvSpPr/>
              <p:nvPr/>
            </p:nvSpPr>
            <p:spPr bwMode="auto">
              <a:xfrm rot="16200000">
                <a:off x="3733800" y="2057400"/>
                <a:ext cx="685800" cy="685800"/>
              </a:xfrm>
              <a:prstGeom prst="arc">
                <a:avLst/>
              </a:prstGeom>
              <a:noFill/>
              <a:ln w="28575" cap="flat" cmpd="sng" algn="ctr">
                <a:solidFill>
                  <a:srgbClr val="D6009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4" name="Straight Arrow Connector 143"/>
              <p:cNvCxnSpPr>
                <a:stCxn id="142" idx="0"/>
              </p:cNvCxnSpPr>
              <p:nvPr/>
            </p:nvCxnSpPr>
            <p:spPr bwMode="auto">
              <a:xfrm>
                <a:off x="3733800" y="2400300"/>
                <a:ext cx="0" cy="19431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D60093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54" name="TextBox 153"/>
            <p:cNvSpPr txBox="1"/>
            <p:nvPr/>
          </p:nvSpPr>
          <p:spPr>
            <a:xfrm>
              <a:off x="7315200" y="2816423"/>
              <a:ext cx="6751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open()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6163125" y="3236893"/>
            <a:ext cx="2601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Exponentially Parallel Query</a:t>
            </a:r>
          </a:p>
          <a:p>
            <a:pPr algn="ctr"/>
            <a:r>
              <a:rPr lang="en-US" sz="14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For Logical Endpoint Name</a:t>
            </a:r>
          </a:p>
          <a:p>
            <a:pPr algn="ctr"/>
            <a:r>
              <a:rPr lang="en-US" sz="14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Routing Paths Cached</a:t>
            </a:r>
          </a:p>
          <a:p>
            <a:pPr algn="ctr"/>
            <a:r>
              <a:rPr lang="en-US" sz="14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At Each Router Node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8004" y="2057400"/>
            <a:ext cx="20104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Request routed</a:t>
            </a:r>
          </a:p>
          <a:p>
            <a:pPr algn="ctr"/>
            <a:r>
              <a:rPr lang="en-US" sz="1600" b="1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to an alternate</a:t>
            </a:r>
          </a:p>
          <a:p>
            <a:pPr algn="ctr"/>
            <a:r>
              <a:rPr lang="en-US" sz="1600" b="1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node exporting</a:t>
            </a:r>
          </a:p>
          <a:p>
            <a:pPr algn="ctr"/>
            <a:r>
              <a:rPr lang="en-US" sz="1600" b="1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same logical name</a:t>
            </a:r>
            <a:endParaRPr lang="en-US" sz="1600" b="1" i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2" grpId="1" animBg="1"/>
      <p:bldP spid="139" grpId="0"/>
      <p:bldP spid="153" grpId="0" animBg="1"/>
      <p:bldP spid="156" grpId="0"/>
      <p:bldP spid="1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66800" y="4343400"/>
            <a:ext cx="5715000" cy="762001"/>
            <a:chOff x="1066800" y="4800600"/>
            <a:chExt cx="5715000" cy="762001"/>
          </a:xfrm>
        </p:grpSpPr>
        <p:pic>
          <p:nvPicPr>
            <p:cNvPr id="5" name="Picture 1" descr="SLAC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6800" y="4800600"/>
              <a:ext cx="1197430" cy="762001"/>
            </a:xfrm>
            <a:prstGeom prst="rect">
              <a:avLst/>
            </a:prstGeom>
            <a:noFill/>
          </p:spPr>
        </p:pic>
        <p:pic>
          <p:nvPicPr>
            <p:cNvPr id="6" name="Picture 2" descr="CERN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38400" y="49530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7" name="Picture 3" descr="Duke log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52800" y="49530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8" name="Picture 4" descr="JINR 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67200" y="49530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9" name="Picture 5" descr="UCSD log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81600" y="49530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10" name="Picture 2" descr="https://upload.wikimedia.org/wikipedia/en/3/38/UNL_Logo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16040" y="4968240"/>
              <a:ext cx="365760" cy="36576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95450"/>
            <a:ext cx="8072438" cy="470535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3200" dirty="0" smtClean="0"/>
              <a:t>A </a:t>
            </a:r>
            <a:r>
              <a:rPr lang="en-US" dirty="0" smtClean="0"/>
              <a:t>facile</a:t>
            </a:r>
            <a:r>
              <a:rPr lang="en-US" sz="3200" dirty="0" smtClean="0"/>
              <a:t>, flexible, and sound system </a:t>
            </a:r>
          </a:p>
          <a:p>
            <a:pPr lvl="1">
              <a:spcBef>
                <a:spcPts val="800"/>
              </a:spcBef>
            </a:pPr>
            <a:r>
              <a:rPr lang="en-US" sz="3100" dirty="0" smtClean="0"/>
              <a:t>Applicable to a wide variety of problems</a:t>
            </a:r>
            <a:endParaRPr lang="en-US" sz="1800" dirty="0" smtClean="0"/>
          </a:p>
          <a:p>
            <a:pPr>
              <a:spcBef>
                <a:spcPts val="800"/>
              </a:spcBef>
            </a:pPr>
            <a:r>
              <a:rPr lang="en-US" sz="3200" dirty="0" smtClean="0"/>
              <a:t>LGPL open-source</a:t>
            </a:r>
          </a:p>
          <a:p>
            <a:pPr>
              <a:spcBef>
                <a:spcPts val="800"/>
              </a:spcBef>
            </a:pPr>
            <a:r>
              <a:rPr lang="en-US" sz="3200" dirty="0" smtClean="0"/>
              <a:t>Managed by the </a:t>
            </a:r>
            <a:r>
              <a:rPr lang="en-US" sz="32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sz="32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collaboration</a:t>
            </a:r>
          </a:p>
          <a:p>
            <a:pPr lvl="1">
              <a:spcBef>
                <a:spcPts val="800"/>
              </a:spcBef>
            </a:pPr>
            <a:r>
              <a:rPr lang="en-US" sz="2400" dirty="0" smtClean="0"/>
              <a:t>SLAC, CERN, Duke, JINR, UCSD, &amp; UNL (fall)</a:t>
            </a:r>
          </a:p>
          <a:p>
            <a:pPr lvl="2">
              <a:spcBef>
                <a:spcPts val="800"/>
              </a:spcBef>
              <a:buNone/>
            </a:pPr>
            <a:endParaRPr lang="en-US" dirty="0" smtClean="0"/>
          </a:p>
          <a:p>
            <a:pPr>
              <a:spcBef>
                <a:spcPts val="800"/>
              </a:spcBef>
            </a:pPr>
            <a:r>
              <a:rPr lang="en-US" dirty="0" smtClean="0"/>
              <a:t>More at</a:t>
            </a:r>
            <a:r>
              <a:rPr lang="en-US" sz="3200" dirty="0" smtClean="0"/>
              <a:t> http://xrootd.org/</a:t>
            </a:r>
            <a:endParaRPr lang="en-US" dirty="0" smtClean="0"/>
          </a:p>
          <a:p>
            <a:pPr>
              <a:spcBef>
                <a:spcPts val="8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12522</TotalTime>
  <Words>649</Words>
  <Application>Microsoft Office PowerPoint</Application>
  <PresentationFormat>On-screen Show (4:3)</PresentationFormat>
  <Paragraphs>194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Ricepaper</vt:lpstr>
      <vt:lpstr>XRootD</vt:lpstr>
      <vt:lpstr>A Bit Of XRootD History</vt:lpstr>
      <vt:lpstr>What Is XRootD?</vt:lpstr>
      <vt:lpstr>XRootD Plug-In Architecture</vt:lpstr>
      <vt:lpstr>The Original Challenge</vt:lpstr>
      <vt:lpstr>XRootD Synergistic Solution</vt:lpstr>
      <vt:lpstr>XRootD B64 Scaling</vt:lpstr>
      <vt:lpstr>WYSIWYG Scalable Access</vt:lpstr>
      <vt:lpstr>Conclusion</vt:lpstr>
      <vt:lpstr>Acknowledgements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abh</cp:lastModifiedBy>
  <cp:revision>767</cp:revision>
  <dcterms:created xsi:type="dcterms:W3CDTF">2010-08-24T03:26:13Z</dcterms:created>
  <dcterms:modified xsi:type="dcterms:W3CDTF">2013-08-06T02:11:08Z</dcterms:modified>
</cp:coreProperties>
</file>